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86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</p:sldIdLst>
  <p:sldSz cx="12192000" cy="6858000"/>
  <p:notesSz cx="12192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5651A3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798" y="-9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562707" y="1371600"/>
            <a:ext cx="109728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11/21/2023</a:t>
            </a:fld>
            <a:endParaRPr lang="en-US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828800" y="3331698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11/21/2023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33600" y="609600"/>
            <a:ext cx="94488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133600" y="2507786"/>
            <a:ext cx="94488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11/21/2023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0566400" y="6416676"/>
            <a:ext cx="1016000" cy="365125"/>
          </a:xfrm>
        </p:spPr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11/21/2023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109728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6193368" y="1535113"/>
            <a:ext cx="5389033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9600" y="2362201"/>
            <a:ext cx="5386917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8" y="2362201"/>
            <a:ext cx="5389033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11/21/2023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11/21/2023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11/21/2023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09601" y="1524001"/>
            <a:ext cx="4011084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11/21/2023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38400" y="609600"/>
            <a:ext cx="73152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438400" y="1831975"/>
            <a:ext cx="73152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438400" y="1166787"/>
            <a:ext cx="73152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11/21/2023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11/21/2023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11/21/2023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11/21/2023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xmlns="" val="26860278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11/21/2023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xmlns="" val="42757169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09600" y="6416676"/>
            <a:ext cx="28448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11/21/2023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4165600" y="6416676"/>
            <a:ext cx="38608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0566400" y="6416676"/>
            <a:ext cx="1016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  <p:sldLayoutId id="2147483699" r:id="rId13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11" Type="http://schemas.openxmlformats.org/officeDocument/2006/relationships/image" Target="../media/image24.png"/><Relationship Id="rId5" Type="http://schemas.openxmlformats.org/officeDocument/2006/relationships/image" Target="../media/image18.png"/><Relationship Id="rId10" Type="http://schemas.openxmlformats.org/officeDocument/2006/relationships/image" Target="../media/image23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e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9.jpeg"/><Relationship Id="rId5" Type="http://schemas.openxmlformats.org/officeDocument/2006/relationships/image" Target="../media/image38.png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5820536" y="3911041"/>
            <a:ext cx="3674110" cy="1854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2400" b="1" spc="-10" dirty="0" smtClean="0">
                <a:solidFill>
                  <a:srgbClr val="FFFFFF"/>
                </a:solidFill>
                <a:latin typeface="Arial"/>
                <a:cs typeface="Arial"/>
              </a:rPr>
              <a:t>ФГОС</a:t>
            </a:r>
            <a:r>
              <a:rPr sz="2400" b="1" spc="-5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FFFFFF"/>
                </a:solidFill>
                <a:latin typeface="Arial"/>
                <a:cs typeface="Arial"/>
              </a:rPr>
              <a:t>ДО</a:t>
            </a:r>
            <a:r>
              <a:rPr sz="2400" b="1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FFFFFF"/>
                </a:solidFill>
                <a:latin typeface="Arial"/>
                <a:cs typeface="Arial"/>
              </a:rPr>
              <a:t>и</a:t>
            </a:r>
            <a:r>
              <a:rPr sz="2400" b="1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FFFFFF"/>
                </a:solidFill>
                <a:latin typeface="Arial"/>
                <a:cs typeface="Arial"/>
              </a:rPr>
              <a:t>ФОП</a:t>
            </a:r>
            <a:endParaRPr sz="2400" dirty="0">
              <a:latin typeface="Arial"/>
              <a:cs typeface="Arial"/>
            </a:endParaRPr>
          </a:p>
          <a:p>
            <a:pPr marL="201295" marR="194310" indent="225425">
              <a:lnSpc>
                <a:spcPct val="100000"/>
              </a:lnSpc>
            </a:pPr>
            <a:r>
              <a:rPr sz="2400" b="1" spc="-5" dirty="0">
                <a:solidFill>
                  <a:srgbClr val="FFFFFF"/>
                </a:solidFill>
                <a:latin typeface="Arial"/>
                <a:cs typeface="Arial"/>
              </a:rPr>
              <a:t>ДО как </a:t>
            </a:r>
            <a:r>
              <a:rPr sz="2400" b="1" spc="-20" dirty="0">
                <a:solidFill>
                  <a:srgbClr val="FFFFFF"/>
                </a:solidFill>
                <a:latin typeface="Arial"/>
                <a:cs typeface="Arial"/>
              </a:rPr>
              <a:t>основа </a:t>
            </a:r>
            <a:r>
              <a:rPr sz="2400" b="1" dirty="0">
                <a:solidFill>
                  <a:srgbClr val="FFFFFF"/>
                </a:solidFill>
                <a:latin typeface="Arial"/>
                <a:cs typeface="Arial"/>
              </a:rPr>
              <a:t>для </a:t>
            </a:r>
            <a:r>
              <a:rPr sz="2400" b="1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b="1" spc="-15" dirty="0">
                <a:solidFill>
                  <a:srgbClr val="FFFFFF"/>
                </a:solidFill>
                <a:latin typeface="Arial"/>
                <a:cs typeface="Arial"/>
              </a:rPr>
              <a:t>разработки</a:t>
            </a:r>
            <a:r>
              <a:rPr sz="2400" b="1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b="1" spc="-10" dirty="0">
                <a:solidFill>
                  <a:srgbClr val="FFFFFF"/>
                </a:solidFill>
                <a:latin typeface="Arial"/>
                <a:cs typeface="Arial"/>
              </a:rPr>
              <a:t>основной</a:t>
            </a:r>
            <a:endParaRPr sz="2400" dirty="0">
              <a:latin typeface="Arial"/>
              <a:cs typeface="Arial"/>
            </a:endParaRPr>
          </a:p>
          <a:p>
            <a:pPr marL="439420" marR="429895" indent="63500">
              <a:lnSpc>
                <a:spcPct val="100000"/>
              </a:lnSpc>
            </a:pPr>
            <a:r>
              <a:rPr sz="2400" b="1" spc="-15" dirty="0">
                <a:solidFill>
                  <a:srgbClr val="FFFFFF"/>
                </a:solidFill>
                <a:latin typeface="Arial"/>
                <a:cs typeface="Arial"/>
              </a:rPr>
              <a:t>образовательной </a:t>
            </a:r>
            <a:r>
              <a:rPr sz="2400" b="1" spc="-6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FFFFFF"/>
                </a:solidFill>
                <a:latin typeface="Arial"/>
                <a:cs typeface="Arial"/>
              </a:rPr>
              <a:t>программы</a:t>
            </a:r>
            <a:r>
              <a:rPr sz="2400" b="1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FFFFFF"/>
                </a:solidFill>
                <a:latin typeface="Arial"/>
                <a:cs typeface="Arial"/>
              </a:rPr>
              <a:t>в</a:t>
            </a:r>
            <a:r>
              <a:rPr sz="2400" b="1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FFFFFF"/>
                </a:solidFill>
                <a:latin typeface="Arial"/>
                <a:cs typeface="Arial"/>
              </a:rPr>
              <a:t>ДОО</a:t>
            </a:r>
            <a:endParaRPr sz="2400" dirty="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133600" y="2438400"/>
            <a:ext cx="9834245" cy="4026535"/>
            <a:chOff x="2358263" y="2831717"/>
            <a:chExt cx="9834245" cy="402653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358263" y="2878933"/>
              <a:ext cx="3212845" cy="3979063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64686" y="3324339"/>
              <a:ext cx="1298066" cy="2288793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532111" y="2831717"/>
              <a:ext cx="2659887" cy="402628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943592" y="3324352"/>
              <a:ext cx="1221816" cy="2242947"/>
            </a:xfrm>
            <a:prstGeom prst="rect">
              <a:avLst/>
            </a:prstGeom>
          </p:spPr>
        </p:pic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2743200" y="381000"/>
            <a:ext cx="8534400" cy="250517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lang="ru-RU" sz="5400" spc="-10" dirty="0" smtClean="0"/>
              <a:t>ФОП ДО  и ее внедрение в образовательную практику</a:t>
            </a:r>
            <a:endParaRPr sz="5400" spc="-15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511860" y="1928875"/>
            <a:ext cx="3871595" cy="29083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829310">
              <a:lnSpc>
                <a:spcPct val="100000"/>
              </a:lnSpc>
              <a:spcBef>
                <a:spcPts val="95"/>
              </a:spcBef>
            </a:pPr>
            <a:r>
              <a:rPr sz="3100" b="1" spc="-15" dirty="0">
                <a:solidFill>
                  <a:srgbClr val="FFFFFF"/>
                </a:solidFill>
                <a:latin typeface="Arial"/>
                <a:cs typeface="Arial"/>
              </a:rPr>
              <a:t>Нормативные </a:t>
            </a:r>
            <a:r>
              <a:rPr sz="3100" b="1" spc="-10" dirty="0">
                <a:solidFill>
                  <a:srgbClr val="FFFFFF"/>
                </a:solidFill>
                <a:latin typeface="Arial"/>
                <a:cs typeface="Arial"/>
              </a:rPr>
              <a:t> правовые</a:t>
            </a:r>
            <a:r>
              <a:rPr sz="3100" b="1" spc="-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100" b="1" spc="-10" dirty="0">
                <a:solidFill>
                  <a:srgbClr val="FFFFFF"/>
                </a:solidFill>
                <a:latin typeface="Arial"/>
                <a:cs typeface="Arial"/>
              </a:rPr>
              <a:t>акты</a:t>
            </a:r>
            <a:endParaRPr sz="31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2300"/>
              </a:spcBef>
            </a:pPr>
            <a:r>
              <a:rPr sz="27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Благополучное, </a:t>
            </a:r>
            <a:r>
              <a:rPr sz="27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7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защищенное</a:t>
            </a:r>
            <a:r>
              <a:rPr sz="27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7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детство</a:t>
            </a:r>
            <a:r>
              <a:rPr sz="27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700" spc="710" dirty="0">
                <a:solidFill>
                  <a:srgbClr val="FFFFFF"/>
                </a:solidFill>
                <a:latin typeface="Microsoft Sans Serif"/>
                <a:cs typeface="Microsoft Sans Serif"/>
              </a:rPr>
              <a:t>– </a:t>
            </a:r>
            <a:r>
              <a:rPr sz="2700" spc="7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7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главный</a:t>
            </a:r>
            <a:r>
              <a:rPr sz="27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7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стратегический </a:t>
            </a:r>
            <a:r>
              <a:rPr sz="2700" spc="-70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7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приоритет</a:t>
            </a:r>
            <a:endParaRPr sz="270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251828" y="381762"/>
            <a:ext cx="5457825" cy="12458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5"/>
              </a:spcBef>
            </a:pPr>
            <a:r>
              <a:rPr sz="2000" b="1" spc="-15" dirty="0">
                <a:solidFill>
                  <a:srgbClr val="FFFFFF"/>
                </a:solidFill>
                <a:latin typeface="Arial"/>
                <a:cs typeface="Arial"/>
              </a:rPr>
              <a:t>Указ</a:t>
            </a:r>
            <a:r>
              <a:rPr sz="2000" b="1" spc="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FFFFFF"/>
                </a:solidFill>
                <a:latin typeface="Arial"/>
                <a:cs typeface="Arial"/>
              </a:rPr>
              <a:t>Президента</a:t>
            </a:r>
            <a:r>
              <a:rPr sz="2000" b="1" spc="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-15" dirty="0">
                <a:solidFill>
                  <a:srgbClr val="FFFFFF"/>
                </a:solidFill>
                <a:latin typeface="Arial"/>
                <a:cs typeface="Arial"/>
              </a:rPr>
              <a:t>РФ</a:t>
            </a:r>
            <a:r>
              <a:rPr sz="2000" b="1" spc="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-20" dirty="0">
                <a:solidFill>
                  <a:srgbClr val="FFFFFF"/>
                </a:solidFill>
                <a:latin typeface="Arial"/>
                <a:cs typeface="Arial"/>
              </a:rPr>
              <a:t>от</a:t>
            </a:r>
            <a:r>
              <a:rPr sz="2000" b="1" spc="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7</a:t>
            </a:r>
            <a:r>
              <a:rPr sz="2000" b="1" spc="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FFFFFF"/>
                </a:solidFill>
                <a:latin typeface="Arial"/>
                <a:cs typeface="Arial"/>
              </a:rPr>
              <a:t>мая</a:t>
            </a:r>
            <a:r>
              <a:rPr sz="2000" b="1" spc="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FFFFFF"/>
                </a:solidFill>
                <a:latin typeface="Arial"/>
                <a:cs typeface="Arial"/>
              </a:rPr>
              <a:t>2018</a:t>
            </a:r>
            <a:r>
              <a:rPr sz="2000" b="1" spc="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-110" dirty="0">
                <a:solidFill>
                  <a:srgbClr val="FFFFFF"/>
                </a:solidFill>
                <a:latin typeface="Arial"/>
                <a:cs typeface="Arial"/>
              </a:rPr>
              <a:t>г.</a:t>
            </a:r>
            <a:r>
              <a:rPr sz="2000" b="1" spc="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№</a:t>
            </a:r>
            <a:r>
              <a:rPr sz="2000" b="1" spc="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FFFFFF"/>
                </a:solidFill>
                <a:latin typeface="Arial"/>
                <a:cs typeface="Arial"/>
              </a:rPr>
              <a:t>204</a:t>
            </a:r>
            <a:endParaRPr sz="2000">
              <a:latin typeface="Arial"/>
              <a:cs typeface="Arial"/>
            </a:endParaRPr>
          </a:p>
          <a:p>
            <a:pPr marL="12700" marR="5715" algn="just">
              <a:lnSpc>
                <a:spcPct val="100000"/>
              </a:lnSpc>
            </a:pP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«О </a:t>
            </a:r>
            <a:r>
              <a:rPr sz="2000" b="1" spc="-5" dirty="0">
                <a:solidFill>
                  <a:srgbClr val="FFFFFF"/>
                </a:solidFill>
                <a:latin typeface="Arial"/>
                <a:cs typeface="Arial"/>
              </a:rPr>
              <a:t>национальных целях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и </a:t>
            </a:r>
            <a:r>
              <a:rPr sz="2000" b="1" spc="-10" dirty="0">
                <a:solidFill>
                  <a:srgbClr val="FFFFFF"/>
                </a:solidFill>
                <a:latin typeface="Arial"/>
                <a:cs typeface="Arial"/>
              </a:rPr>
              <a:t>стратегических </a:t>
            </a:r>
            <a:r>
              <a:rPr sz="2000" b="1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FFFFFF"/>
                </a:solidFill>
                <a:latin typeface="Arial"/>
                <a:cs typeface="Arial"/>
              </a:rPr>
              <a:t>задачах </a:t>
            </a:r>
            <a:r>
              <a:rPr sz="2000" b="1" spc="-5" dirty="0">
                <a:solidFill>
                  <a:srgbClr val="FFFFFF"/>
                </a:solidFill>
                <a:latin typeface="Arial"/>
                <a:cs typeface="Arial"/>
              </a:rPr>
              <a:t>развития </a:t>
            </a:r>
            <a:r>
              <a:rPr sz="2000" b="1" spc="-15" dirty="0">
                <a:solidFill>
                  <a:srgbClr val="FFFFFF"/>
                </a:solidFill>
                <a:latin typeface="Arial"/>
                <a:cs typeface="Arial"/>
              </a:rPr>
              <a:t>Российской </a:t>
            </a:r>
            <a:r>
              <a:rPr sz="2000" b="1" spc="-5" dirty="0">
                <a:solidFill>
                  <a:srgbClr val="FFFFFF"/>
                </a:solidFill>
                <a:latin typeface="Arial"/>
                <a:cs typeface="Arial"/>
              </a:rPr>
              <a:t>Федерации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 на</a:t>
            </a:r>
            <a:r>
              <a:rPr sz="2000" b="1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FFFFFF"/>
                </a:solidFill>
                <a:latin typeface="Arial"/>
                <a:cs typeface="Arial"/>
              </a:rPr>
              <a:t>период</a:t>
            </a:r>
            <a:r>
              <a:rPr sz="2000" b="1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до</a:t>
            </a:r>
            <a:r>
              <a:rPr sz="2000" b="1" spc="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2024</a:t>
            </a:r>
            <a:r>
              <a:rPr sz="2000" b="1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FFFFFF"/>
                </a:solidFill>
                <a:latin typeface="Arial"/>
                <a:cs typeface="Arial"/>
              </a:rPr>
              <a:t>года»</a:t>
            </a:r>
            <a:endParaRPr sz="20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325870" y="2417521"/>
            <a:ext cx="5457825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723900" algn="l"/>
                <a:tab pos="2368550" algn="l"/>
                <a:tab pos="4019550" algn="l"/>
              </a:tabLst>
            </a:pPr>
            <a:r>
              <a:rPr sz="2000" b="1" spc="-15" dirty="0">
                <a:solidFill>
                  <a:srgbClr val="FFFFFF"/>
                </a:solidFill>
                <a:latin typeface="Arial"/>
                <a:cs typeface="Arial"/>
              </a:rPr>
              <a:t>Указ	</a:t>
            </a:r>
            <a:r>
              <a:rPr sz="2000" b="1" spc="-5" dirty="0">
                <a:solidFill>
                  <a:srgbClr val="FFFFFF"/>
                </a:solidFill>
                <a:latin typeface="Arial"/>
                <a:cs typeface="Arial"/>
              </a:rPr>
              <a:t>Президента	</a:t>
            </a:r>
            <a:r>
              <a:rPr sz="2000" b="1" spc="-15" dirty="0">
                <a:solidFill>
                  <a:srgbClr val="FFFFFF"/>
                </a:solidFill>
                <a:latin typeface="Arial"/>
                <a:cs typeface="Arial"/>
              </a:rPr>
              <a:t>Российской	</a:t>
            </a:r>
            <a:r>
              <a:rPr sz="2000" b="1" spc="-5" dirty="0">
                <a:solidFill>
                  <a:srgbClr val="FFFFFF"/>
                </a:solidFill>
                <a:latin typeface="Arial"/>
                <a:cs typeface="Arial"/>
              </a:rPr>
              <a:t>Федерации</a:t>
            </a:r>
            <a:endParaRPr sz="20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325870" y="2722626"/>
            <a:ext cx="545973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632460" algn="l"/>
                <a:tab pos="1265555" algn="l"/>
                <a:tab pos="2291080" algn="l"/>
                <a:tab pos="3204210" algn="l"/>
                <a:tab pos="3703954" algn="l"/>
                <a:tab pos="4333240" algn="l"/>
                <a:tab pos="5106035" algn="l"/>
              </a:tabLst>
            </a:pPr>
            <a:r>
              <a:rPr sz="2000" b="1" spc="-40" dirty="0">
                <a:solidFill>
                  <a:srgbClr val="FFFFFF"/>
                </a:solidFill>
                <a:latin typeface="Arial"/>
                <a:cs typeface="Arial"/>
              </a:rPr>
              <a:t>о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т	21	</a:t>
            </a:r>
            <a:r>
              <a:rPr sz="2000" b="1" spc="-10" dirty="0">
                <a:solidFill>
                  <a:srgbClr val="FFFFFF"/>
                </a:solidFill>
                <a:latin typeface="Arial"/>
                <a:cs typeface="Arial"/>
              </a:rPr>
              <a:t>и</a:t>
            </a:r>
            <a:r>
              <a:rPr sz="2000" b="1" spc="-45" dirty="0">
                <a:solidFill>
                  <a:srgbClr val="FFFFFF"/>
                </a:solidFill>
                <a:latin typeface="Arial"/>
                <a:cs typeface="Arial"/>
              </a:rPr>
              <a:t>ю</a:t>
            </a:r>
            <a:r>
              <a:rPr sz="2000" b="1" spc="-5" dirty="0">
                <a:solidFill>
                  <a:srgbClr val="FFFFFF"/>
                </a:solidFill>
                <a:latin typeface="Arial"/>
                <a:cs typeface="Arial"/>
              </a:rPr>
              <a:t>л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я	2</a:t>
            </a:r>
            <a:r>
              <a:rPr sz="2000" b="1" spc="-10" dirty="0">
                <a:solidFill>
                  <a:srgbClr val="FFFFFF"/>
                </a:solidFill>
                <a:latin typeface="Arial"/>
                <a:cs typeface="Arial"/>
              </a:rPr>
              <a:t>0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20	</a:t>
            </a:r>
            <a:r>
              <a:rPr sz="2000" b="1" spc="-200" dirty="0">
                <a:solidFill>
                  <a:srgbClr val="FFFFFF"/>
                </a:solidFill>
                <a:latin typeface="Arial"/>
                <a:cs typeface="Arial"/>
              </a:rPr>
              <a:t>г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.	№	474	«О</a:t>
            </a:r>
            <a:endParaRPr sz="20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325870" y="3027426"/>
            <a:ext cx="545655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2716530" algn="l"/>
                <a:tab pos="4278630" algn="l"/>
              </a:tabLst>
            </a:pP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национальных	</a:t>
            </a:r>
            <a:r>
              <a:rPr sz="2000" b="1" spc="-5" dirty="0">
                <a:solidFill>
                  <a:srgbClr val="FFFFFF"/>
                </a:solidFill>
                <a:latin typeface="Arial"/>
                <a:cs typeface="Arial"/>
              </a:rPr>
              <a:t>целях	развития</a:t>
            </a:r>
            <a:endParaRPr sz="20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325870" y="3332226"/>
            <a:ext cx="5459095" cy="6356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2000" b="1" spc="-15" dirty="0">
                <a:solidFill>
                  <a:srgbClr val="FFFFFF"/>
                </a:solidFill>
                <a:latin typeface="Arial"/>
                <a:cs typeface="Arial"/>
              </a:rPr>
              <a:t>Российской</a:t>
            </a:r>
            <a:r>
              <a:rPr sz="2000" b="1" spc="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Федерации</a:t>
            </a:r>
            <a:r>
              <a:rPr sz="2000" b="1" spc="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на</a:t>
            </a:r>
            <a:r>
              <a:rPr sz="2000" b="1" spc="1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FFFFFF"/>
                </a:solidFill>
                <a:latin typeface="Arial"/>
                <a:cs typeface="Arial"/>
              </a:rPr>
              <a:t>период</a:t>
            </a:r>
            <a:r>
              <a:rPr sz="2000" b="1" spc="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до</a:t>
            </a:r>
            <a:r>
              <a:rPr sz="2000" b="1" spc="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2030 </a:t>
            </a:r>
            <a:r>
              <a:rPr sz="2000" b="1" spc="-5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FFFFFF"/>
                </a:solidFill>
                <a:latin typeface="Arial"/>
                <a:cs typeface="Arial"/>
              </a:rPr>
              <a:t>года»</a:t>
            </a:r>
            <a:endParaRPr sz="20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325870" y="4453509"/>
            <a:ext cx="5459095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90245" algn="l"/>
                <a:tab pos="2303145" algn="l"/>
                <a:tab pos="2816860" algn="l"/>
                <a:tab pos="4607560" algn="l"/>
                <a:tab pos="5020945" algn="l"/>
              </a:tabLst>
            </a:pPr>
            <a:r>
              <a:rPr sz="2000" b="1" spc="-75" dirty="0">
                <a:solidFill>
                  <a:srgbClr val="FFFFFF"/>
                </a:solidFill>
                <a:latin typeface="Arial"/>
                <a:cs typeface="Arial"/>
              </a:rPr>
              <a:t>У</a:t>
            </a:r>
            <a:r>
              <a:rPr sz="2000" b="1" spc="-5" dirty="0">
                <a:solidFill>
                  <a:srgbClr val="FFFFFF"/>
                </a:solidFill>
                <a:latin typeface="Arial"/>
                <a:cs typeface="Arial"/>
              </a:rPr>
              <a:t>к</a:t>
            </a:r>
            <a:r>
              <a:rPr sz="2000" b="1" spc="25" dirty="0">
                <a:solidFill>
                  <a:srgbClr val="FFFFFF"/>
                </a:solidFill>
                <a:latin typeface="Arial"/>
                <a:cs typeface="Arial"/>
              </a:rPr>
              <a:t>а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з	През</a:t>
            </a:r>
            <a:r>
              <a:rPr sz="2000" b="1" spc="-10" dirty="0">
                <a:solidFill>
                  <a:srgbClr val="FFFFFF"/>
                </a:solidFill>
                <a:latin typeface="Arial"/>
                <a:cs typeface="Arial"/>
              </a:rPr>
              <a:t>и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де</a:t>
            </a:r>
            <a:r>
              <a:rPr sz="2000" b="1" spc="10" dirty="0">
                <a:solidFill>
                  <a:srgbClr val="FFFFFF"/>
                </a:solidFill>
                <a:latin typeface="Arial"/>
                <a:cs typeface="Arial"/>
              </a:rPr>
              <a:t>н</a:t>
            </a:r>
            <a:r>
              <a:rPr sz="2000" b="1" spc="-35" dirty="0">
                <a:solidFill>
                  <a:srgbClr val="FFFFFF"/>
                </a:solidFill>
                <a:latin typeface="Arial"/>
                <a:cs typeface="Arial"/>
              </a:rPr>
              <a:t>т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а	</a:t>
            </a:r>
            <a:r>
              <a:rPr sz="2000" b="1" spc="-30" dirty="0">
                <a:solidFill>
                  <a:srgbClr val="FFFFFF"/>
                </a:solidFill>
                <a:latin typeface="Arial"/>
                <a:cs typeface="Arial"/>
              </a:rPr>
              <a:t>Р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Ф	</a:t>
            </a:r>
            <a:r>
              <a:rPr sz="2000" b="1" spc="-40" dirty="0">
                <a:solidFill>
                  <a:srgbClr val="FFFFFF"/>
                </a:solidFill>
                <a:latin typeface="Arial"/>
                <a:cs typeface="Arial"/>
              </a:rPr>
              <a:t>о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т </a:t>
            </a:r>
            <a:r>
              <a:rPr sz="2000" b="1" spc="-114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09</a:t>
            </a:r>
            <a:r>
              <a:rPr sz="2000" b="1" spc="-5" dirty="0">
                <a:solidFill>
                  <a:srgbClr val="FFFFFF"/>
                </a:solidFill>
                <a:latin typeface="Arial"/>
                <a:cs typeface="Arial"/>
              </a:rPr>
              <a:t>.</a:t>
            </a:r>
            <a:r>
              <a:rPr sz="2000" b="1" spc="-110" dirty="0">
                <a:solidFill>
                  <a:srgbClr val="FFFFFF"/>
                </a:solidFill>
                <a:latin typeface="Arial"/>
                <a:cs typeface="Arial"/>
              </a:rPr>
              <a:t>1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1</a:t>
            </a:r>
            <a:r>
              <a:rPr sz="2000" b="1" spc="-5" dirty="0">
                <a:solidFill>
                  <a:srgbClr val="FFFFFF"/>
                </a:solidFill>
                <a:latin typeface="Arial"/>
                <a:cs typeface="Arial"/>
              </a:rPr>
              <a:t>.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2022	№	809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«Об</a:t>
            </a:r>
            <a:r>
              <a:rPr sz="2000" b="1" spc="2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FFFFFF"/>
                </a:solidFill>
                <a:latin typeface="Arial"/>
                <a:cs typeface="Arial"/>
              </a:rPr>
              <a:t>утверждении</a:t>
            </a:r>
            <a:r>
              <a:rPr sz="2000" b="1" spc="229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FFFFFF"/>
                </a:solidFill>
                <a:latin typeface="Arial"/>
                <a:cs typeface="Arial"/>
              </a:rPr>
              <a:t>Основ</a:t>
            </a:r>
            <a:r>
              <a:rPr sz="2000" b="1" spc="229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FFFFFF"/>
                </a:solidFill>
                <a:latin typeface="Arial"/>
                <a:cs typeface="Arial"/>
              </a:rPr>
              <a:t>государственной</a:t>
            </a:r>
            <a:endParaRPr sz="20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325870" y="5063109"/>
            <a:ext cx="5459095" cy="94106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000" b="1" spc="-10" dirty="0">
                <a:solidFill>
                  <a:srgbClr val="FFFFFF"/>
                </a:solidFill>
                <a:latin typeface="Arial"/>
                <a:cs typeface="Arial"/>
              </a:rPr>
              <a:t>политики</a:t>
            </a:r>
            <a:r>
              <a:rPr sz="2000" b="1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FFFFFF"/>
                </a:solidFill>
                <a:latin typeface="Arial"/>
                <a:cs typeface="Arial"/>
              </a:rPr>
              <a:t>по</a:t>
            </a:r>
            <a:r>
              <a:rPr sz="2000" b="1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FFFFFF"/>
                </a:solidFill>
                <a:latin typeface="Arial"/>
                <a:cs typeface="Arial"/>
              </a:rPr>
              <a:t>сохранению</a:t>
            </a:r>
            <a:r>
              <a:rPr sz="2000" b="1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и</a:t>
            </a:r>
            <a:r>
              <a:rPr sz="2000" b="1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FFFFFF"/>
                </a:solidFill>
                <a:latin typeface="Arial"/>
                <a:cs typeface="Arial"/>
              </a:rPr>
              <a:t>укреплению </a:t>
            </a:r>
            <a:r>
              <a:rPr sz="2000" b="1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традиционных</a:t>
            </a:r>
            <a:r>
              <a:rPr sz="2000" b="1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FFFFFF"/>
                </a:solidFill>
                <a:latin typeface="Arial"/>
                <a:cs typeface="Arial"/>
              </a:rPr>
              <a:t>российских</a:t>
            </a:r>
            <a:r>
              <a:rPr sz="2000" b="1" spc="-5" dirty="0">
                <a:solidFill>
                  <a:srgbClr val="FFFFFF"/>
                </a:solidFill>
                <a:latin typeface="Arial"/>
                <a:cs typeface="Arial"/>
              </a:rPr>
              <a:t> духовно-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FFFFFF"/>
                </a:solidFill>
                <a:latin typeface="Arial"/>
                <a:cs typeface="Arial"/>
              </a:rPr>
              <a:t>нравственных</a:t>
            </a:r>
            <a:r>
              <a:rPr sz="2000" b="1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FFFFFF"/>
                </a:solidFill>
                <a:latin typeface="Arial"/>
                <a:cs typeface="Arial"/>
              </a:rPr>
              <a:t>ценностей»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4606671" y="654659"/>
            <a:ext cx="1528445" cy="5120640"/>
            <a:chOff x="4606671" y="654659"/>
            <a:chExt cx="1528445" cy="5120640"/>
          </a:xfrm>
        </p:grpSpPr>
        <p:pic>
          <p:nvPicPr>
            <p:cNvPr id="12" name="object 1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606671" y="654659"/>
              <a:ext cx="1355725" cy="1050061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06671" y="2762986"/>
              <a:ext cx="1491488" cy="1050061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43628" y="4725187"/>
              <a:ext cx="1491488" cy="1050061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1B318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9272905" y="5272303"/>
            <a:ext cx="2741295" cy="584835"/>
          </a:xfrm>
          <a:prstGeom prst="rect">
            <a:avLst/>
          </a:prstGeom>
          <a:solidFill>
            <a:srgbClr val="1B3181"/>
          </a:solidFill>
          <a:ln w="9525">
            <a:solidFill>
              <a:srgbClr val="D2B5E9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92710">
              <a:lnSpc>
                <a:spcPts val="1995"/>
              </a:lnSpc>
            </a:pPr>
            <a:r>
              <a:rPr sz="2000" b="1" spc="-15" dirty="0">
                <a:solidFill>
                  <a:srgbClr val="FFFFFF"/>
                </a:solidFill>
                <a:latin typeface="Arial"/>
                <a:cs typeface="Arial"/>
              </a:rPr>
              <a:t>ЕДИНСТВО</a:t>
            </a:r>
            <a:endParaRPr sz="2000">
              <a:latin typeface="Arial"/>
              <a:cs typeface="Arial"/>
            </a:endParaRPr>
          </a:p>
          <a:p>
            <a:pPr marL="92710">
              <a:lnSpc>
                <a:spcPts val="2160"/>
              </a:lnSpc>
            </a:pPr>
            <a:r>
              <a:rPr sz="2000" b="1" spc="-10" dirty="0">
                <a:solidFill>
                  <a:srgbClr val="FFFFFF"/>
                </a:solidFill>
                <a:latin typeface="Arial"/>
                <a:cs typeface="Arial"/>
              </a:rPr>
              <a:t>НАРОДОВ</a:t>
            </a:r>
            <a:r>
              <a:rPr sz="2000" b="1" spc="-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FFFFFF"/>
                </a:solidFill>
                <a:latin typeface="Arial"/>
                <a:cs typeface="Arial"/>
              </a:rPr>
              <a:t>РОССИИ</a:t>
            </a:r>
            <a:endParaRPr sz="20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-20722" y="0"/>
            <a:ext cx="6495415" cy="6858000"/>
          </a:xfrm>
          <a:custGeom>
            <a:avLst/>
            <a:gdLst/>
            <a:ahLst/>
            <a:cxnLst/>
            <a:rect l="l" t="t" r="r" b="b"/>
            <a:pathLst>
              <a:path w="6495415" h="6858000">
                <a:moveTo>
                  <a:pt x="5337379" y="0"/>
                </a:moveTo>
                <a:lnTo>
                  <a:pt x="0" y="0"/>
                </a:lnTo>
                <a:lnTo>
                  <a:pt x="0" y="6857996"/>
                </a:lnTo>
                <a:lnTo>
                  <a:pt x="5292025" y="6857996"/>
                </a:lnTo>
                <a:lnTo>
                  <a:pt x="6494907" y="3387598"/>
                </a:lnTo>
                <a:lnTo>
                  <a:pt x="5337379" y="0"/>
                </a:lnTo>
                <a:close/>
              </a:path>
            </a:pathLst>
          </a:custGeom>
          <a:solidFill>
            <a:schemeClr val="tx2">
              <a:lumMod val="75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35863" y="899871"/>
            <a:ext cx="5072380" cy="55130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7314">
              <a:lnSpc>
                <a:spcPct val="100000"/>
              </a:lnSpc>
              <a:spcBef>
                <a:spcPts val="100"/>
              </a:spcBef>
            </a:pPr>
            <a:r>
              <a:rPr sz="2400" b="1" spc="-15" dirty="0">
                <a:solidFill>
                  <a:srgbClr val="504995"/>
                </a:solidFill>
                <a:latin typeface="Arial"/>
                <a:cs typeface="Arial"/>
              </a:rPr>
              <a:t>ТРАДИЦИОННЫЕ</a:t>
            </a:r>
            <a:r>
              <a:rPr sz="2400" b="1" dirty="0">
                <a:solidFill>
                  <a:srgbClr val="504995"/>
                </a:solidFill>
                <a:latin typeface="Arial"/>
                <a:cs typeface="Arial"/>
              </a:rPr>
              <a:t> </a:t>
            </a:r>
            <a:r>
              <a:rPr sz="2400" b="1" spc="-15" dirty="0">
                <a:solidFill>
                  <a:srgbClr val="504995"/>
                </a:solidFill>
                <a:latin typeface="Arial"/>
                <a:cs typeface="Arial"/>
              </a:rPr>
              <a:t>ЦЕННОСТИ</a:t>
            </a:r>
            <a:r>
              <a:rPr sz="2400" b="1" dirty="0">
                <a:solidFill>
                  <a:srgbClr val="504995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504995"/>
                </a:solidFill>
                <a:latin typeface="Microsoft Sans Serif"/>
                <a:cs typeface="Microsoft Sans Serif"/>
              </a:rPr>
              <a:t>-</a:t>
            </a:r>
            <a:endParaRPr sz="2400">
              <a:latin typeface="Microsoft Sans Serif"/>
              <a:cs typeface="Microsoft Sans Serif"/>
            </a:endParaRPr>
          </a:p>
          <a:p>
            <a:pPr marL="107314">
              <a:lnSpc>
                <a:spcPct val="100000"/>
              </a:lnSpc>
            </a:pPr>
            <a:r>
              <a:rPr sz="2400" spc="-15" dirty="0">
                <a:solidFill>
                  <a:srgbClr val="504995"/>
                </a:solidFill>
                <a:latin typeface="Microsoft Sans Serif"/>
                <a:cs typeface="Microsoft Sans Serif"/>
              </a:rPr>
              <a:t>нравственные</a:t>
            </a:r>
            <a:r>
              <a:rPr sz="2400" spc="50" dirty="0">
                <a:solidFill>
                  <a:srgbClr val="504995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504995"/>
                </a:solidFill>
                <a:latin typeface="Microsoft Sans Serif"/>
                <a:cs typeface="Microsoft Sans Serif"/>
              </a:rPr>
              <a:t>ориентиры,</a:t>
            </a:r>
            <a:endParaRPr sz="2400">
              <a:latin typeface="Microsoft Sans Serif"/>
              <a:cs typeface="Microsoft Sans Serif"/>
            </a:endParaRPr>
          </a:p>
          <a:p>
            <a:pPr marL="107314">
              <a:lnSpc>
                <a:spcPct val="100000"/>
              </a:lnSpc>
            </a:pPr>
            <a:r>
              <a:rPr sz="2400" spc="-10" dirty="0">
                <a:solidFill>
                  <a:srgbClr val="504995"/>
                </a:solidFill>
                <a:latin typeface="Microsoft Sans Serif"/>
                <a:cs typeface="Microsoft Sans Serif"/>
              </a:rPr>
              <a:t>формирующие</a:t>
            </a:r>
            <a:r>
              <a:rPr sz="2400" dirty="0">
                <a:solidFill>
                  <a:srgbClr val="504995"/>
                </a:solidFill>
                <a:latin typeface="Microsoft Sans Serif"/>
                <a:cs typeface="Microsoft Sans Serif"/>
              </a:rPr>
              <a:t> </a:t>
            </a:r>
            <a:r>
              <a:rPr sz="2400" spc="-35" dirty="0">
                <a:solidFill>
                  <a:srgbClr val="504995"/>
                </a:solidFill>
                <a:latin typeface="Microsoft Sans Serif"/>
                <a:cs typeface="Microsoft Sans Serif"/>
              </a:rPr>
              <a:t>мировоззрение</a:t>
            </a:r>
            <a:endParaRPr sz="2400">
              <a:latin typeface="Microsoft Sans Serif"/>
              <a:cs typeface="Microsoft Sans Serif"/>
            </a:endParaRPr>
          </a:p>
          <a:p>
            <a:pPr marL="107314" marR="30480">
              <a:lnSpc>
                <a:spcPct val="100000"/>
              </a:lnSpc>
            </a:pPr>
            <a:r>
              <a:rPr sz="2400" spc="-25" dirty="0">
                <a:solidFill>
                  <a:srgbClr val="504995"/>
                </a:solidFill>
                <a:latin typeface="Microsoft Sans Serif"/>
                <a:cs typeface="Microsoft Sans Serif"/>
              </a:rPr>
              <a:t>граждан</a:t>
            </a:r>
            <a:r>
              <a:rPr sz="2400" spc="25" dirty="0">
                <a:solidFill>
                  <a:srgbClr val="504995"/>
                </a:solidFill>
                <a:latin typeface="Microsoft Sans Serif"/>
                <a:cs typeface="Microsoft Sans Serif"/>
              </a:rPr>
              <a:t> </a:t>
            </a:r>
            <a:r>
              <a:rPr sz="2400" spc="-25" dirty="0">
                <a:solidFill>
                  <a:srgbClr val="504995"/>
                </a:solidFill>
                <a:latin typeface="Microsoft Sans Serif"/>
                <a:cs typeface="Microsoft Sans Serif"/>
              </a:rPr>
              <a:t>России,</a:t>
            </a:r>
            <a:r>
              <a:rPr sz="2400" spc="10" dirty="0">
                <a:solidFill>
                  <a:srgbClr val="504995"/>
                </a:solidFill>
                <a:latin typeface="Microsoft Sans Serif"/>
                <a:cs typeface="Microsoft Sans Serif"/>
              </a:rPr>
              <a:t> </a:t>
            </a:r>
            <a:r>
              <a:rPr sz="2400" spc="-20" dirty="0">
                <a:solidFill>
                  <a:srgbClr val="504995"/>
                </a:solidFill>
                <a:latin typeface="Microsoft Sans Serif"/>
                <a:cs typeface="Microsoft Sans Serif"/>
              </a:rPr>
              <a:t>передаваемые</a:t>
            </a:r>
            <a:r>
              <a:rPr sz="2400" spc="50" dirty="0">
                <a:solidFill>
                  <a:srgbClr val="504995"/>
                </a:solidFill>
                <a:latin typeface="Microsoft Sans Serif"/>
                <a:cs typeface="Microsoft Sans Serif"/>
              </a:rPr>
              <a:t> </a:t>
            </a:r>
            <a:r>
              <a:rPr sz="2400" spc="-30" dirty="0">
                <a:solidFill>
                  <a:srgbClr val="504995"/>
                </a:solidFill>
                <a:latin typeface="Microsoft Sans Serif"/>
                <a:cs typeface="Microsoft Sans Serif"/>
              </a:rPr>
              <a:t>от </a:t>
            </a:r>
            <a:r>
              <a:rPr sz="2400" spc="-625" dirty="0">
                <a:solidFill>
                  <a:srgbClr val="504995"/>
                </a:solidFill>
                <a:latin typeface="Microsoft Sans Serif"/>
                <a:cs typeface="Microsoft Sans Serif"/>
              </a:rPr>
              <a:t> </a:t>
            </a:r>
            <a:r>
              <a:rPr sz="2400" spc="-25" dirty="0">
                <a:solidFill>
                  <a:srgbClr val="504995"/>
                </a:solidFill>
                <a:latin typeface="Microsoft Sans Serif"/>
                <a:cs typeface="Microsoft Sans Serif"/>
              </a:rPr>
              <a:t>поколения </a:t>
            </a:r>
            <a:r>
              <a:rPr sz="2400" spc="-150" dirty="0">
                <a:solidFill>
                  <a:srgbClr val="504995"/>
                </a:solidFill>
                <a:latin typeface="Microsoft Sans Serif"/>
                <a:cs typeface="Microsoft Sans Serif"/>
              </a:rPr>
              <a:t>к</a:t>
            </a:r>
            <a:r>
              <a:rPr sz="2400" spc="335" dirty="0">
                <a:solidFill>
                  <a:srgbClr val="504995"/>
                </a:solidFill>
                <a:latin typeface="Microsoft Sans Serif"/>
                <a:cs typeface="Microsoft Sans Serif"/>
              </a:rPr>
              <a:t> </a:t>
            </a:r>
            <a:r>
              <a:rPr sz="2400" spc="-25" dirty="0">
                <a:solidFill>
                  <a:srgbClr val="504995"/>
                </a:solidFill>
                <a:latin typeface="Microsoft Sans Serif"/>
                <a:cs typeface="Microsoft Sans Serif"/>
              </a:rPr>
              <a:t>поколению, </a:t>
            </a:r>
            <a:r>
              <a:rPr sz="2400" spc="-15" dirty="0">
                <a:solidFill>
                  <a:srgbClr val="504995"/>
                </a:solidFill>
                <a:latin typeface="Microsoft Sans Serif"/>
                <a:cs typeface="Microsoft Sans Serif"/>
              </a:rPr>
              <a:t>лежащие </a:t>
            </a:r>
            <a:r>
              <a:rPr sz="2400" spc="-10" dirty="0">
                <a:solidFill>
                  <a:srgbClr val="504995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504995"/>
                </a:solidFill>
                <a:latin typeface="Microsoft Sans Serif"/>
                <a:cs typeface="Microsoft Sans Serif"/>
              </a:rPr>
              <a:t>в</a:t>
            </a:r>
            <a:r>
              <a:rPr sz="2400" spc="10" dirty="0">
                <a:solidFill>
                  <a:srgbClr val="504995"/>
                </a:solidFill>
                <a:latin typeface="Microsoft Sans Serif"/>
                <a:cs typeface="Microsoft Sans Serif"/>
              </a:rPr>
              <a:t> </a:t>
            </a:r>
            <a:r>
              <a:rPr sz="2400" spc="-15" dirty="0">
                <a:solidFill>
                  <a:srgbClr val="504995"/>
                </a:solidFill>
                <a:latin typeface="Microsoft Sans Serif"/>
                <a:cs typeface="Microsoft Sans Serif"/>
              </a:rPr>
              <a:t>основе</a:t>
            </a:r>
            <a:r>
              <a:rPr sz="2400" spc="40" dirty="0">
                <a:solidFill>
                  <a:srgbClr val="504995"/>
                </a:solidFill>
                <a:latin typeface="Microsoft Sans Serif"/>
                <a:cs typeface="Microsoft Sans Serif"/>
              </a:rPr>
              <a:t> </a:t>
            </a:r>
            <a:r>
              <a:rPr sz="2400" spc="-15" dirty="0">
                <a:solidFill>
                  <a:srgbClr val="504995"/>
                </a:solidFill>
                <a:latin typeface="Microsoft Sans Serif"/>
                <a:cs typeface="Microsoft Sans Serif"/>
              </a:rPr>
              <a:t>общероссийской</a:t>
            </a:r>
            <a:endParaRPr sz="2400">
              <a:latin typeface="Microsoft Sans Serif"/>
              <a:cs typeface="Microsoft Sans Serif"/>
            </a:endParaRPr>
          </a:p>
          <a:p>
            <a:pPr marL="107314" marR="73025" indent="-69850">
              <a:lnSpc>
                <a:spcPct val="100000"/>
              </a:lnSpc>
              <a:spcBef>
                <a:spcPts val="5"/>
              </a:spcBef>
            </a:pPr>
            <a:r>
              <a:rPr sz="3600" spc="-44" baseline="-8101" dirty="0">
                <a:solidFill>
                  <a:srgbClr val="504995"/>
                </a:solidFill>
                <a:latin typeface="Times New Roman"/>
                <a:cs typeface="Times New Roman"/>
              </a:rPr>
              <a:t>.</a:t>
            </a:r>
            <a:r>
              <a:rPr sz="2400" spc="-30" dirty="0">
                <a:solidFill>
                  <a:srgbClr val="504995"/>
                </a:solidFill>
                <a:latin typeface="Microsoft Sans Serif"/>
                <a:cs typeface="Microsoft Sans Serif"/>
              </a:rPr>
              <a:t>гражданской</a:t>
            </a:r>
            <a:r>
              <a:rPr sz="2400" spc="20" dirty="0">
                <a:solidFill>
                  <a:srgbClr val="504995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504995"/>
                </a:solidFill>
                <a:latin typeface="Microsoft Sans Serif"/>
                <a:cs typeface="Microsoft Sans Serif"/>
              </a:rPr>
              <a:t>идентичности</a:t>
            </a:r>
            <a:r>
              <a:rPr sz="2400" spc="5" dirty="0">
                <a:solidFill>
                  <a:srgbClr val="504995"/>
                </a:solidFill>
                <a:latin typeface="Microsoft Sans Serif"/>
                <a:cs typeface="Microsoft Sans Serif"/>
              </a:rPr>
              <a:t> </a:t>
            </a:r>
            <a:r>
              <a:rPr sz="2400" spc="-5" dirty="0">
                <a:solidFill>
                  <a:srgbClr val="504995"/>
                </a:solidFill>
                <a:latin typeface="Microsoft Sans Serif"/>
                <a:cs typeface="Microsoft Sans Serif"/>
              </a:rPr>
              <a:t>и </a:t>
            </a:r>
            <a:r>
              <a:rPr sz="2400" dirty="0">
                <a:solidFill>
                  <a:srgbClr val="504995"/>
                </a:solidFill>
                <a:latin typeface="Microsoft Sans Serif"/>
                <a:cs typeface="Microsoft Sans Serif"/>
              </a:rPr>
              <a:t> </a:t>
            </a:r>
            <a:r>
              <a:rPr sz="2400" spc="-30" dirty="0">
                <a:solidFill>
                  <a:srgbClr val="504995"/>
                </a:solidFill>
                <a:latin typeface="Microsoft Sans Serif"/>
                <a:cs typeface="Microsoft Sans Serif"/>
              </a:rPr>
              <a:t>единого</a:t>
            </a:r>
            <a:r>
              <a:rPr sz="2400" spc="5" dirty="0">
                <a:solidFill>
                  <a:srgbClr val="504995"/>
                </a:solidFill>
                <a:latin typeface="Microsoft Sans Serif"/>
                <a:cs typeface="Microsoft Sans Serif"/>
              </a:rPr>
              <a:t> </a:t>
            </a:r>
            <a:r>
              <a:rPr sz="2400" spc="-45" dirty="0">
                <a:solidFill>
                  <a:srgbClr val="504995"/>
                </a:solidFill>
                <a:latin typeface="Microsoft Sans Serif"/>
                <a:cs typeface="Microsoft Sans Serif"/>
              </a:rPr>
              <a:t>культурного</a:t>
            </a:r>
            <a:r>
              <a:rPr sz="2400" spc="20" dirty="0">
                <a:solidFill>
                  <a:srgbClr val="504995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504995"/>
                </a:solidFill>
                <a:latin typeface="Microsoft Sans Serif"/>
                <a:cs typeface="Microsoft Sans Serif"/>
              </a:rPr>
              <a:t>пространства </a:t>
            </a:r>
            <a:r>
              <a:rPr sz="2400" spc="-620" dirty="0">
                <a:solidFill>
                  <a:srgbClr val="504995"/>
                </a:solidFill>
                <a:latin typeface="Microsoft Sans Serif"/>
                <a:cs typeface="Microsoft Sans Serif"/>
              </a:rPr>
              <a:t> </a:t>
            </a:r>
            <a:r>
              <a:rPr sz="2400" spc="-5" dirty="0">
                <a:solidFill>
                  <a:srgbClr val="504995"/>
                </a:solidFill>
                <a:latin typeface="Microsoft Sans Serif"/>
                <a:cs typeface="Microsoft Sans Serif"/>
              </a:rPr>
              <a:t>страны,</a:t>
            </a:r>
            <a:r>
              <a:rPr sz="2400" spc="25" dirty="0">
                <a:solidFill>
                  <a:srgbClr val="504995"/>
                </a:solidFill>
                <a:latin typeface="Microsoft Sans Serif"/>
                <a:cs typeface="Microsoft Sans Serif"/>
              </a:rPr>
              <a:t> </a:t>
            </a:r>
            <a:r>
              <a:rPr sz="2400" spc="-15" dirty="0">
                <a:solidFill>
                  <a:srgbClr val="504995"/>
                </a:solidFill>
                <a:latin typeface="Microsoft Sans Serif"/>
                <a:cs typeface="Microsoft Sans Serif"/>
              </a:rPr>
              <a:t>укрепляющие</a:t>
            </a:r>
            <a:endParaRPr sz="2400">
              <a:latin typeface="Microsoft Sans Serif"/>
              <a:cs typeface="Microsoft Sans Serif"/>
            </a:endParaRPr>
          </a:p>
          <a:p>
            <a:pPr marL="107314" marR="101600">
              <a:lnSpc>
                <a:spcPct val="100000"/>
              </a:lnSpc>
            </a:pPr>
            <a:r>
              <a:rPr sz="2400" spc="-30" dirty="0">
                <a:solidFill>
                  <a:srgbClr val="504995"/>
                </a:solidFill>
                <a:latin typeface="Microsoft Sans Serif"/>
                <a:cs typeface="Microsoft Sans Serif"/>
              </a:rPr>
              <a:t>гражданское</a:t>
            </a:r>
            <a:r>
              <a:rPr sz="2400" spc="25" dirty="0">
                <a:solidFill>
                  <a:srgbClr val="504995"/>
                </a:solidFill>
                <a:latin typeface="Microsoft Sans Serif"/>
                <a:cs typeface="Microsoft Sans Serif"/>
              </a:rPr>
              <a:t> </a:t>
            </a:r>
            <a:r>
              <a:rPr sz="2400" spc="-15" dirty="0">
                <a:solidFill>
                  <a:srgbClr val="504995"/>
                </a:solidFill>
                <a:latin typeface="Microsoft Sans Serif"/>
                <a:cs typeface="Microsoft Sans Serif"/>
              </a:rPr>
              <a:t>единство,</a:t>
            </a:r>
            <a:r>
              <a:rPr sz="2400" dirty="0">
                <a:solidFill>
                  <a:srgbClr val="504995"/>
                </a:solidFill>
                <a:latin typeface="Microsoft Sans Serif"/>
                <a:cs typeface="Microsoft Sans Serif"/>
              </a:rPr>
              <a:t> </a:t>
            </a:r>
            <a:r>
              <a:rPr sz="2400" spc="-15" dirty="0">
                <a:solidFill>
                  <a:srgbClr val="504995"/>
                </a:solidFill>
                <a:latin typeface="Microsoft Sans Serif"/>
                <a:cs typeface="Microsoft Sans Serif"/>
              </a:rPr>
              <a:t>нашедшие </a:t>
            </a:r>
            <a:r>
              <a:rPr sz="2400" spc="-625" dirty="0">
                <a:solidFill>
                  <a:srgbClr val="504995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504995"/>
                </a:solidFill>
                <a:latin typeface="Microsoft Sans Serif"/>
                <a:cs typeface="Microsoft Sans Serif"/>
              </a:rPr>
              <a:t>свое</a:t>
            </a:r>
            <a:r>
              <a:rPr sz="2400" spc="20" dirty="0">
                <a:solidFill>
                  <a:srgbClr val="504995"/>
                </a:solidFill>
                <a:latin typeface="Microsoft Sans Serif"/>
                <a:cs typeface="Microsoft Sans Serif"/>
              </a:rPr>
              <a:t> </a:t>
            </a:r>
            <a:r>
              <a:rPr sz="2400" spc="-15" dirty="0">
                <a:solidFill>
                  <a:srgbClr val="504995"/>
                </a:solidFill>
                <a:latin typeface="Microsoft Sans Serif"/>
                <a:cs typeface="Microsoft Sans Serif"/>
              </a:rPr>
              <a:t>уникальное,</a:t>
            </a:r>
            <a:r>
              <a:rPr sz="2400" spc="30" dirty="0">
                <a:solidFill>
                  <a:srgbClr val="504995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504995"/>
                </a:solidFill>
                <a:latin typeface="Microsoft Sans Serif"/>
                <a:cs typeface="Microsoft Sans Serif"/>
              </a:rPr>
              <a:t>самобытное</a:t>
            </a:r>
            <a:endParaRPr sz="2400">
              <a:latin typeface="Microsoft Sans Serif"/>
              <a:cs typeface="Microsoft Sans Serif"/>
            </a:endParaRPr>
          </a:p>
          <a:p>
            <a:pPr marL="107314">
              <a:lnSpc>
                <a:spcPct val="100000"/>
              </a:lnSpc>
            </a:pPr>
            <a:r>
              <a:rPr sz="2400" spc="-15" dirty="0">
                <a:solidFill>
                  <a:srgbClr val="504995"/>
                </a:solidFill>
                <a:latin typeface="Microsoft Sans Serif"/>
                <a:cs typeface="Microsoft Sans Serif"/>
              </a:rPr>
              <a:t>проявление</a:t>
            </a:r>
            <a:r>
              <a:rPr sz="2400" spc="35" dirty="0">
                <a:solidFill>
                  <a:srgbClr val="504995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504995"/>
                </a:solidFill>
                <a:latin typeface="Microsoft Sans Serif"/>
                <a:cs typeface="Microsoft Sans Serif"/>
              </a:rPr>
              <a:t>в </a:t>
            </a:r>
            <a:r>
              <a:rPr sz="2400" spc="-20" dirty="0">
                <a:solidFill>
                  <a:srgbClr val="504995"/>
                </a:solidFill>
                <a:latin typeface="Microsoft Sans Serif"/>
                <a:cs typeface="Microsoft Sans Serif"/>
              </a:rPr>
              <a:t>духовном,</a:t>
            </a:r>
            <a:endParaRPr sz="2400">
              <a:latin typeface="Microsoft Sans Serif"/>
              <a:cs typeface="Microsoft Sans Serif"/>
            </a:endParaRPr>
          </a:p>
          <a:p>
            <a:pPr marL="107314" marR="626745">
              <a:lnSpc>
                <a:spcPct val="100000"/>
              </a:lnSpc>
              <a:spcBef>
                <a:spcPts val="5"/>
              </a:spcBef>
            </a:pPr>
            <a:r>
              <a:rPr sz="2400" spc="-25" dirty="0">
                <a:solidFill>
                  <a:srgbClr val="504995"/>
                </a:solidFill>
                <a:latin typeface="Microsoft Sans Serif"/>
                <a:cs typeface="Microsoft Sans Serif"/>
              </a:rPr>
              <a:t>историческом</a:t>
            </a:r>
            <a:r>
              <a:rPr sz="2400" spc="10" dirty="0">
                <a:solidFill>
                  <a:srgbClr val="504995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504995"/>
                </a:solidFill>
                <a:latin typeface="Microsoft Sans Serif"/>
                <a:cs typeface="Microsoft Sans Serif"/>
              </a:rPr>
              <a:t>и</a:t>
            </a:r>
            <a:r>
              <a:rPr sz="2400" spc="5" dirty="0">
                <a:solidFill>
                  <a:srgbClr val="504995"/>
                </a:solidFill>
                <a:latin typeface="Microsoft Sans Serif"/>
                <a:cs typeface="Microsoft Sans Serif"/>
              </a:rPr>
              <a:t> </a:t>
            </a:r>
            <a:r>
              <a:rPr sz="2400" spc="-45" dirty="0">
                <a:solidFill>
                  <a:srgbClr val="504995"/>
                </a:solidFill>
                <a:latin typeface="Microsoft Sans Serif"/>
                <a:cs typeface="Microsoft Sans Serif"/>
              </a:rPr>
              <a:t>культурном </a:t>
            </a:r>
            <a:r>
              <a:rPr sz="2400" spc="-40" dirty="0">
                <a:solidFill>
                  <a:srgbClr val="504995"/>
                </a:solidFill>
                <a:latin typeface="Microsoft Sans Serif"/>
                <a:cs typeface="Microsoft Sans Serif"/>
              </a:rPr>
              <a:t> </a:t>
            </a:r>
            <a:r>
              <a:rPr sz="2400" spc="-20" dirty="0">
                <a:solidFill>
                  <a:srgbClr val="504995"/>
                </a:solidFill>
                <a:latin typeface="Microsoft Sans Serif"/>
                <a:cs typeface="Microsoft Sans Serif"/>
              </a:rPr>
              <a:t>развитии многонационального </a:t>
            </a:r>
            <a:r>
              <a:rPr sz="2400" spc="-625" dirty="0">
                <a:solidFill>
                  <a:srgbClr val="504995"/>
                </a:solidFill>
                <a:latin typeface="Microsoft Sans Serif"/>
                <a:cs typeface="Microsoft Sans Serif"/>
              </a:rPr>
              <a:t> </a:t>
            </a:r>
            <a:r>
              <a:rPr sz="2400" spc="-15" dirty="0">
                <a:solidFill>
                  <a:srgbClr val="504995"/>
                </a:solidFill>
                <a:latin typeface="Microsoft Sans Serif"/>
                <a:cs typeface="Microsoft Sans Serif"/>
              </a:rPr>
              <a:t>народа</a:t>
            </a:r>
            <a:r>
              <a:rPr sz="2400" spc="35" dirty="0">
                <a:solidFill>
                  <a:srgbClr val="504995"/>
                </a:solidFill>
                <a:latin typeface="Microsoft Sans Serif"/>
                <a:cs typeface="Microsoft Sans Serif"/>
              </a:rPr>
              <a:t> </a:t>
            </a:r>
            <a:r>
              <a:rPr sz="2400" spc="-25" dirty="0">
                <a:solidFill>
                  <a:srgbClr val="504995"/>
                </a:solidFill>
                <a:latin typeface="Microsoft Sans Serif"/>
                <a:cs typeface="Microsoft Sans Serif"/>
              </a:rPr>
              <a:t>России</a:t>
            </a:r>
            <a:endParaRPr sz="240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679947" y="165163"/>
            <a:ext cx="1132205" cy="400685"/>
          </a:xfrm>
          <a:prstGeom prst="rect">
            <a:avLst/>
          </a:prstGeom>
          <a:solidFill>
            <a:srgbClr val="1B3181"/>
          </a:solidFill>
          <a:ln w="9525">
            <a:solidFill>
              <a:srgbClr val="D2B5E9"/>
            </a:solidFill>
          </a:ln>
        </p:spPr>
        <p:txBody>
          <a:bodyPr vert="horz" wrap="square" lIns="0" tIns="38735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305"/>
              </a:spcBef>
            </a:pP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ЖИЗНЬ</a:t>
            </a:r>
            <a:endParaRPr sz="20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092568" y="93027"/>
            <a:ext cx="2180590" cy="400685"/>
          </a:xfrm>
          <a:prstGeom prst="rect">
            <a:avLst/>
          </a:prstGeom>
          <a:solidFill>
            <a:srgbClr val="1B3181"/>
          </a:solidFill>
          <a:ln w="9525">
            <a:solidFill>
              <a:srgbClr val="D2B5E9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300"/>
              </a:spcBef>
            </a:pPr>
            <a:r>
              <a:rPr sz="2000" b="1" spc="-15" dirty="0">
                <a:solidFill>
                  <a:srgbClr val="FFFFFF"/>
                </a:solidFill>
                <a:latin typeface="Arial"/>
                <a:cs typeface="Arial"/>
              </a:rPr>
              <a:t>ДОСТОИНСТВО</a:t>
            </a:r>
            <a:endParaRPr sz="20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777357" y="715454"/>
            <a:ext cx="4267200" cy="400685"/>
          </a:xfrm>
          <a:prstGeom prst="rect">
            <a:avLst/>
          </a:prstGeom>
          <a:solidFill>
            <a:srgbClr val="1B3181"/>
          </a:solidFill>
          <a:ln w="9525">
            <a:solidFill>
              <a:srgbClr val="D2B5E9"/>
            </a:solidFill>
          </a:ln>
        </p:spPr>
        <p:txBody>
          <a:bodyPr vert="horz" wrap="square" lIns="0" tIns="38735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305"/>
              </a:spcBef>
            </a:pPr>
            <a:r>
              <a:rPr sz="2000" b="1" spc="-55" dirty="0">
                <a:solidFill>
                  <a:srgbClr val="FFFFFF"/>
                </a:solidFill>
                <a:latin typeface="Arial"/>
                <a:cs typeface="Arial"/>
              </a:rPr>
              <a:t>ПРАВА</a:t>
            </a:r>
            <a:r>
              <a:rPr sz="2000" b="1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И</a:t>
            </a:r>
            <a:r>
              <a:rPr sz="2000" b="1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FFFFFF"/>
                </a:solidFill>
                <a:latin typeface="Arial"/>
                <a:cs typeface="Arial"/>
              </a:rPr>
              <a:t>СВОБОДЫ</a:t>
            </a:r>
            <a:r>
              <a:rPr sz="2000" b="1" spc="-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ЧЕЛОВЕКА</a:t>
            </a:r>
            <a:endParaRPr sz="20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591420" y="91503"/>
            <a:ext cx="1969135" cy="400685"/>
          </a:xfrm>
          <a:prstGeom prst="rect">
            <a:avLst/>
          </a:prstGeom>
          <a:solidFill>
            <a:srgbClr val="1B3181"/>
          </a:solidFill>
          <a:ln w="9525">
            <a:solidFill>
              <a:srgbClr val="D2B5E9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300"/>
              </a:spcBef>
            </a:pPr>
            <a:r>
              <a:rPr sz="2000" b="1" spc="-10" dirty="0">
                <a:solidFill>
                  <a:srgbClr val="FFFFFF"/>
                </a:solidFill>
                <a:latin typeface="Arial"/>
                <a:cs typeface="Arial"/>
              </a:rPr>
              <a:t>ПАТРИОТИЗМ</a:t>
            </a:r>
            <a:endParaRPr sz="20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916167" y="1308417"/>
            <a:ext cx="3238500" cy="400685"/>
          </a:xfrm>
          <a:prstGeom prst="rect">
            <a:avLst/>
          </a:prstGeom>
          <a:solidFill>
            <a:srgbClr val="1B3181"/>
          </a:solidFill>
          <a:ln w="9525">
            <a:solidFill>
              <a:srgbClr val="D2B5E9"/>
            </a:solidFill>
          </a:ln>
        </p:spPr>
        <p:txBody>
          <a:bodyPr vert="horz" wrap="square" lIns="0" tIns="38735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305"/>
              </a:spcBef>
            </a:pPr>
            <a:r>
              <a:rPr sz="2000" b="1" spc="-15" dirty="0">
                <a:solidFill>
                  <a:srgbClr val="FFFFFF"/>
                </a:solidFill>
                <a:latin typeface="Arial"/>
                <a:cs typeface="Arial"/>
              </a:rPr>
              <a:t>ГРАЖДАНСТВЕННОСТЬ</a:t>
            </a:r>
            <a:endParaRPr sz="20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193790" y="1879485"/>
            <a:ext cx="4904105" cy="708025"/>
          </a:xfrm>
          <a:prstGeom prst="rect">
            <a:avLst/>
          </a:prstGeom>
          <a:solidFill>
            <a:srgbClr val="1B3181"/>
          </a:solidFill>
          <a:ln w="9525">
            <a:solidFill>
              <a:srgbClr val="D2B5E9"/>
            </a:solidFill>
          </a:ln>
        </p:spPr>
        <p:txBody>
          <a:bodyPr vert="horz" wrap="square" lIns="0" tIns="38735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305"/>
              </a:spcBef>
            </a:pPr>
            <a:r>
              <a:rPr sz="2000" b="1" spc="-5" dirty="0">
                <a:solidFill>
                  <a:srgbClr val="FFFFFF"/>
                </a:solidFill>
                <a:latin typeface="Arial"/>
                <a:cs typeface="Arial"/>
              </a:rPr>
              <a:t>СЛУЖЕНИЕ</a:t>
            </a:r>
            <a:r>
              <a:rPr sz="2000" b="1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-15" dirty="0">
                <a:solidFill>
                  <a:srgbClr val="FFFFFF"/>
                </a:solidFill>
                <a:latin typeface="Arial"/>
                <a:cs typeface="Arial"/>
              </a:rPr>
              <a:t>ОТЕЧЕСТВУ</a:t>
            </a:r>
            <a:r>
              <a:rPr sz="2000" b="1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И</a:t>
            </a:r>
            <a:endParaRPr sz="2000">
              <a:latin typeface="Arial"/>
              <a:cs typeface="Arial"/>
            </a:endParaRPr>
          </a:p>
          <a:p>
            <a:pPr marL="92075">
              <a:lnSpc>
                <a:spcPct val="100000"/>
              </a:lnSpc>
            </a:pPr>
            <a:r>
              <a:rPr sz="2000" b="1" spc="-5" dirty="0">
                <a:solidFill>
                  <a:srgbClr val="FFFFFF"/>
                </a:solidFill>
                <a:latin typeface="Arial"/>
                <a:cs typeface="Arial"/>
              </a:rPr>
              <a:t>ОТВЕТСТВЕННОСТЬ</a:t>
            </a:r>
            <a:r>
              <a:rPr sz="2000" b="1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ЗА</a:t>
            </a:r>
            <a:r>
              <a:rPr sz="2000" b="1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FFFFFF"/>
                </a:solidFill>
                <a:latin typeface="Arial"/>
                <a:cs typeface="Arial"/>
              </a:rPr>
              <a:t>ЕГО</a:t>
            </a:r>
            <a:r>
              <a:rPr sz="2000" b="1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-30" dirty="0">
                <a:solidFill>
                  <a:srgbClr val="FFFFFF"/>
                </a:solidFill>
                <a:latin typeface="Arial"/>
                <a:cs typeface="Arial"/>
              </a:rPr>
              <a:t>СУДЬБУ</a:t>
            </a:r>
            <a:endParaRPr sz="20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014209" y="4227258"/>
            <a:ext cx="4999990" cy="400685"/>
          </a:xfrm>
          <a:prstGeom prst="rect">
            <a:avLst/>
          </a:prstGeom>
          <a:solidFill>
            <a:srgbClr val="1B3181"/>
          </a:solidFill>
          <a:ln w="9525">
            <a:solidFill>
              <a:srgbClr val="D2B5E9"/>
            </a:solidFill>
          </a:ln>
        </p:spPr>
        <p:txBody>
          <a:bodyPr vert="horz" wrap="square" lIns="0" tIns="39370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310"/>
              </a:spcBef>
            </a:pPr>
            <a:r>
              <a:rPr sz="2000" b="1" spc="-5" dirty="0">
                <a:solidFill>
                  <a:srgbClr val="FFFFFF"/>
                </a:solidFill>
                <a:latin typeface="Arial"/>
                <a:cs typeface="Arial"/>
              </a:rPr>
              <a:t>ВЫСОКИЕ</a:t>
            </a:r>
            <a:r>
              <a:rPr sz="2000" b="1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-25" dirty="0">
                <a:solidFill>
                  <a:srgbClr val="FFFFFF"/>
                </a:solidFill>
                <a:latin typeface="Arial"/>
                <a:cs typeface="Arial"/>
              </a:rPr>
              <a:t>НРАВСТВЕННЫЕ </a:t>
            </a:r>
            <a:r>
              <a:rPr sz="2000" b="1" spc="5" dirty="0">
                <a:solidFill>
                  <a:srgbClr val="FFFFFF"/>
                </a:solidFill>
                <a:latin typeface="Arial"/>
                <a:cs typeface="Arial"/>
              </a:rPr>
              <a:t>ИДЕАЛЫ</a:t>
            </a:r>
            <a:endParaRPr sz="20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617709" y="1351978"/>
            <a:ext cx="2397125" cy="400685"/>
          </a:xfrm>
          <a:prstGeom prst="rect">
            <a:avLst/>
          </a:prstGeom>
          <a:solidFill>
            <a:srgbClr val="1B3181"/>
          </a:solidFill>
          <a:ln w="9525">
            <a:solidFill>
              <a:srgbClr val="D2B5E9"/>
            </a:solidFill>
          </a:ln>
        </p:spPr>
        <p:txBody>
          <a:bodyPr vert="horz" wrap="square" lIns="0" tIns="38735" rIns="0" bIns="0" rtlCol="0">
            <a:spAutoFit/>
          </a:bodyPr>
          <a:lstStyle/>
          <a:p>
            <a:pPr marL="92710">
              <a:lnSpc>
                <a:spcPct val="100000"/>
              </a:lnSpc>
              <a:spcBef>
                <a:spcPts val="305"/>
              </a:spcBef>
            </a:pPr>
            <a:r>
              <a:rPr sz="2000" b="1" spc="-5" dirty="0">
                <a:solidFill>
                  <a:srgbClr val="FFFFFF"/>
                </a:solidFill>
                <a:latin typeface="Arial"/>
                <a:cs typeface="Arial"/>
              </a:rPr>
              <a:t>КРЕПКАЯ</a:t>
            </a:r>
            <a:r>
              <a:rPr sz="2000" b="1" spc="-20" dirty="0">
                <a:solidFill>
                  <a:srgbClr val="FFFFFF"/>
                </a:solidFill>
                <a:latin typeface="Arial"/>
                <a:cs typeface="Arial"/>
              </a:rPr>
              <a:t> СЕМЬЯ</a:t>
            </a:r>
            <a:endParaRPr sz="20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407530" y="2813050"/>
            <a:ext cx="3321050" cy="400685"/>
          </a:xfrm>
          <a:prstGeom prst="rect">
            <a:avLst/>
          </a:prstGeom>
          <a:ln w="9525">
            <a:solidFill>
              <a:srgbClr val="D2B5E9"/>
            </a:solidFill>
          </a:ln>
        </p:spPr>
        <p:txBody>
          <a:bodyPr vert="horz" wrap="square" lIns="0" tIns="20955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165"/>
              </a:spcBef>
            </a:pPr>
            <a:r>
              <a:rPr sz="2000" b="1" spc="-10" dirty="0">
                <a:solidFill>
                  <a:srgbClr val="FFFFFF"/>
                </a:solidFill>
                <a:latin typeface="Arial"/>
                <a:cs typeface="Arial"/>
              </a:rPr>
              <a:t>СОЗИДАТЕЛЬНЫЙ</a:t>
            </a:r>
            <a:r>
              <a:rPr sz="2000" b="1" spc="-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-30" dirty="0">
                <a:solidFill>
                  <a:srgbClr val="FFFFFF"/>
                </a:solidFill>
                <a:latin typeface="Arial"/>
                <a:cs typeface="Arial"/>
              </a:rPr>
              <a:t>ТРУД</a:t>
            </a:r>
            <a:endParaRPr sz="20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494907" y="3357384"/>
            <a:ext cx="4291330" cy="708025"/>
          </a:xfrm>
          <a:prstGeom prst="rect">
            <a:avLst/>
          </a:prstGeom>
          <a:solidFill>
            <a:srgbClr val="1B3181"/>
          </a:solidFill>
          <a:ln w="9525">
            <a:solidFill>
              <a:srgbClr val="D2B5E9"/>
            </a:solidFill>
          </a:ln>
        </p:spPr>
        <p:txBody>
          <a:bodyPr vert="horz" wrap="square" lIns="0" tIns="39370" rIns="0" bIns="0" rtlCol="0">
            <a:spAutoFit/>
          </a:bodyPr>
          <a:lstStyle/>
          <a:p>
            <a:pPr marL="92075" marR="320040">
              <a:lnSpc>
                <a:spcPct val="100000"/>
              </a:lnSpc>
              <a:spcBef>
                <a:spcPts val="310"/>
              </a:spcBef>
            </a:pP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ПРИОРИТЕТ</a:t>
            </a:r>
            <a:r>
              <a:rPr sz="2000" b="1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FFFFFF"/>
                </a:solidFill>
                <a:latin typeface="Arial"/>
                <a:cs typeface="Arial"/>
              </a:rPr>
              <a:t>ДУХОВНОГО</a:t>
            </a:r>
            <a:r>
              <a:rPr sz="2000" b="1" spc="-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25" dirty="0">
                <a:solidFill>
                  <a:srgbClr val="FFFFFF"/>
                </a:solidFill>
                <a:latin typeface="Arial"/>
                <a:cs typeface="Arial"/>
              </a:rPr>
              <a:t>НАД </a:t>
            </a:r>
            <a:r>
              <a:rPr sz="2000" b="1" spc="-5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FFFFFF"/>
                </a:solidFill>
                <a:latin typeface="Arial"/>
                <a:cs typeface="Arial"/>
              </a:rPr>
              <a:t>МАТЕРИАЛЬНЫМ</a:t>
            </a:r>
            <a:endParaRPr sz="20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0395839" y="692975"/>
            <a:ext cx="1633855" cy="400685"/>
          </a:xfrm>
          <a:prstGeom prst="rect">
            <a:avLst/>
          </a:prstGeom>
          <a:solidFill>
            <a:srgbClr val="1B3181"/>
          </a:solidFill>
          <a:ln w="9525">
            <a:solidFill>
              <a:srgbClr val="D2B5E9"/>
            </a:solidFill>
          </a:ln>
        </p:spPr>
        <p:txBody>
          <a:bodyPr vert="horz" wrap="square" lIns="0" tIns="38735" rIns="0" bIns="0" rtlCol="0">
            <a:spAutoFit/>
          </a:bodyPr>
          <a:lstStyle/>
          <a:p>
            <a:pPr marL="92710">
              <a:lnSpc>
                <a:spcPct val="100000"/>
              </a:lnSpc>
              <a:spcBef>
                <a:spcPts val="305"/>
              </a:spcBef>
            </a:pP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ГУМАНИЗМ</a:t>
            </a:r>
            <a:endParaRPr sz="20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057265" y="5343690"/>
            <a:ext cx="2693670" cy="400685"/>
          </a:xfrm>
          <a:prstGeom prst="rect">
            <a:avLst/>
          </a:prstGeom>
          <a:solidFill>
            <a:srgbClr val="1B3181"/>
          </a:solidFill>
          <a:ln w="9525">
            <a:solidFill>
              <a:srgbClr val="D2B5E9"/>
            </a:solidFill>
          </a:ln>
        </p:spPr>
        <p:txBody>
          <a:bodyPr vert="horz" wrap="square" lIns="0" tIns="40005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315"/>
              </a:spcBef>
            </a:pPr>
            <a:r>
              <a:rPr sz="2000" b="1" spc="-20" dirty="0">
                <a:solidFill>
                  <a:srgbClr val="FFFFFF"/>
                </a:solidFill>
                <a:latin typeface="Arial"/>
                <a:cs typeface="Arial"/>
              </a:rPr>
              <a:t>СПРАВЕДЛИВОСТЬ</a:t>
            </a:r>
            <a:endParaRPr sz="20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9728581" y="2813050"/>
            <a:ext cx="2331085" cy="400685"/>
          </a:xfrm>
          <a:prstGeom prst="rect">
            <a:avLst/>
          </a:prstGeom>
          <a:solidFill>
            <a:srgbClr val="1B3181"/>
          </a:solidFill>
          <a:ln w="9525">
            <a:solidFill>
              <a:srgbClr val="D2B5E9"/>
            </a:solidFill>
          </a:ln>
        </p:spPr>
        <p:txBody>
          <a:bodyPr vert="horz" wrap="square" lIns="0" tIns="57150" rIns="0" bIns="0" rtlCol="0">
            <a:spAutoFit/>
          </a:bodyPr>
          <a:lstStyle/>
          <a:p>
            <a:pPr marL="109855">
              <a:lnSpc>
                <a:spcPct val="100000"/>
              </a:lnSpc>
              <a:spcBef>
                <a:spcPts val="450"/>
              </a:spcBef>
            </a:pP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КОЛЛЕКТИВИЗМ</a:t>
            </a:r>
            <a:endParaRPr sz="20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918961" y="4736909"/>
            <a:ext cx="5705475" cy="400685"/>
          </a:xfrm>
          <a:prstGeom prst="rect">
            <a:avLst/>
          </a:prstGeom>
          <a:solidFill>
            <a:srgbClr val="1B3181"/>
          </a:solidFill>
          <a:ln w="9525">
            <a:solidFill>
              <a:srgbClr val="D2B5E9"/>
            </a:solidFill>
          </a:ln>
        </p:spPr>
        <p:txBody>
          <a:bodyPr vert="horz" wrap="square" lIns="0" tIns="39370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310"/>
              </a:spcBef>
            </a:pPr>
            <a:r>
              <a:rPr sz="2000" b="1" spc="-5" dirty="0">
                <a:solidFill>
                  <a:srgbClr val="FFFFFF"/>
                </a:solidFill>
                <a:latin typeface="Arial"/>
                <a:cs typeface="Arial"/>
              </a:rPr>
              <a:t>ВЗАИМОПОМОЩЬ</a:t>
            </a:r>
            <a:r>
              <a:rPr sz="2000" b="1" spc="-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И</a:t>
            </a:r>
            <a:r>
              <a:rPr sz="2000" b="1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-15" dirty="0">
                <a:solidFill>
                  <a:srgbClr val="FFFFFF"/>
                </a:solidFill>
                <a:latin typeface="Arial"/>
                <a:cs typeface="Arial"/>
              </a:rPr>
              <a:t>ВЗАИМОУВАЖЕНИЕ</a:t>
            </a:r>
            <a:endParaRPr sz="20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494907" y="6026343"/>
            <a:ext cx="4932680" cy="708025"/>
          </a:xfrm>
          <a:prstGeom prst="rect">
            <a:avLst/>
          </a:prstGeom>
          <a:solidFill>
            <a:srgbClr val="1B3181"/>
          </a:solidFill>
          <a:ln w="9525">
            <a:solidFill>
              <a:srgbClr val="D2B5E9"/>
            </a:solidFill>
          </a:ln>
        </p:spPr>
        <p:txBody>
          <a:bodyPr vert="horz" wrap="square" lIns="0" tIns="40005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315"/>
              </a:spcBef>
            </a:pPr>
            <a:r>
              <a:rPr sz="2000" b="1" spc="-10" dirty="0">
                <a:solidFill>
                  <a:srgbClr val="FFFFFF"/>
                </a:solidFill>
                <a:latin typeface="Arial"/>
                <a:cs typeface="Arial"/>
              </a:rPr>
              <a:t>ИСТОРИЧЕСКАЯ</a:t>
            </a:r>
            <a:r>
              <a:rPr sz="2000" b="1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ПАМЯТЬ</a:t>
            </a:r>
            <a:r>
              <a:rPr sz="2000" b="1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И</a:t>
            </a:r>
            <a:endParaRPr sz="2000">
              <a:latin typeface="Arial"/>
              <a:cs typeface="Arial"/>
            </a:endParaRPr>
          </a:p>
          <a:p>
            <a:pPr marL="92075">
              <a:lnSpc>
                <a:spcPct val="100000"/>
              </a:lnSpc>
            </a:pPr>
            <a:r>
              <a:rPr sz="2000" b="1" spc="-5" dirty="0">
                <a:solidFill>
                  <a:srgbClr val="FFFFFF"/>
                </a:solidFill>
                <a:latin typeface="Arial"/>
                <a:cs typeface="Arial"/>
              </a:rPr>
              <a:t>ПРЕЕМСТВЕННОСТЬ</a:t>
            </a:r>
            <a:r>
              <a:rPr sz="2000" b="1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FFFFFF"/>
                </a:solidFill>
                <a:latin typeface="Arial"/>
                <a:cs typeface="Arial"/>
              </a:rPr>
              <a:t>ПОКОЛЕНИЙ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chemeClr val="tx2">
              <a:lumMod val="75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139823" y="185165"/>
            <a:ext cx="5821045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3600" spc="-5" dirty="0"/>
              <a:t>Единое </a:t>
            </a:r>
            <a:r>
              <a:rPr sz="3600" spc="-15" dirty="0"/>
              <a:t>образовательное </a:t>
            </a:r>
            <a:r>
              <a:rPr sz="3600" spc="-985" dirty="0"/>
              <a:t> </a:t>
            </a:r>
            <a:r>
              <a:rPr sz="3600" spc="-15" dirty="0"/>
              <a:t>пространство</a:t>
            </a:r>
            <a:endParaRPr sz="3600"/>
          </a:p>
        </p:txBody>
      </p:sp>
      <p:grpSp>
        <p:nvGrpSpPr>
          <p:cNvPr id="4" name="object 4"/>
          <p:cNvGrpSpPr/>
          <p:nvPr/>
        </p:nvGrpSpPr>
        <p:grpSpPr>
          <a:xfrm>
            <a:off x="5926201" y="2769235"/>
            <a:ext cx="1588135" cy="1828164"/>
            <a:chOff x="5926201" y="2769235"/>
            <a:chExt cx="1588135" cy="1828164"/>
          </a:xfrm>
        </p:grpSpPr>
        <p:sp>
          <p:nvSpPr>
            <p:cNvPr id="5" name="object 5"/>
            <p:cNvSpPr/>
            <p:nvPr/>
          </p:nvSpPr>
          <p:spPr>
            <a:xfrm>
              <a:off x="5945251" y="2788285"/>
              <a:ext cx="1550035" cy="1790064"/>
            </a:xfrm>
            <a:custGeom>
              <a:avLst/>
              <a:gdLst/>
              <a:ahLst/>
              <a:cxnLst/>
              <a:rect l="l" t="t" r="r" b="b"/>
              <a:pathLst>
                <a:path w="1550034" h="1790064">
                  <a:moveTo>
                    <a:pt x="774953" y="0"/>
                  </a:moveTo>
                  <a:lnTo>
                    <a:pt x="0" y="447420"/>
                  </a:lnTo>
                  <a:lnTo>
                    <a:pt x="0" y="1342263"/>
                  </a:lnTo>
                  <a:lnTo>
                    <a:pt x="774953" y="1789683"/>
                  </a:lnTo>
                  <a:lnTo>
                    <a:pt x="1549907" y="1342263"/>
                  </a:lnTo>
                  <a:lnTo>
                    <a:pt x="1549907" y="447420"/>
                  </a:lnTo>
                  <a:lnTo>
                    <a:pt x="774953" y="0"/>
                  </a:lnTo>
                  <a:close/>
                </a:path>
              </a:pathLst>
            </a:custGeom>
            <a:solidFill>
              <a:srgbClr val="1B31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945251" y="2788285"/>
              <a:ext cx="1550035" cy="1790064"/>
            </a:xfrm>
            <a:custGeom>
              <a:avLst/>
              <a:gdLst/>
              <a:ahLst/>
              <a:cxnLst/>
              <a:rect l="l" t="t" r="r" b="b"/>
              <a:pathLst>
                <a:path w="1550034" h="1790064">
                  <a:moveTo>
                    <a:pt x="774953" y="0"/>
                  </a:moveTo>
                  <a:lnTo>
                    <a:pt x="1549907" y="447420"/>
                  </a:lnTo>
                  <a:lnTo>
                    <a:pt x="1549907" y="1342263"/>
                  </a:lnTo>
                  <a:lnTo>
                    <a:pt x="774953" y="1789683"/>
                  </a:lnTo>
                  <a:lnTo>
                    <a:pt x="0" y="1342263"/>
                  </a:lnTo>
                  <a:lnTo>
                    <a:pt x="0" y="447420"/>
                  </a:lnTo>
                  <a:lnTo>
                    <a:pt x="774953" y="0"/>
                  </a:lnTo>
                  <a:close/>
                </a:path>
              </a:pathLst>
            </a:custGeom>
            <a:ln w="38100">
              <a:solidFill>
                <a:srgbClr val="FFFFFF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233668" y="3215703"/>
              <a:ext cx="935037" cy="935037"/>
            </a:xfrm>
            <a:prstGeom prst="rect">
              <a:avLst/>
            </a:prstGeom>
          </p:spPr>
        </p:pic>
      </p:grpSp>
      <p:grpSp>
        <p:nvGrpSpPr>
          <p:cNvPr id="8" name="object 8"/>
          <p:cNvGrpSpPr/>
          <p:nvPr/>
        </p:nvGrpSpPr>
        <p:grpSpPr>
          <a:xfrm>
            <a:off x="747712" y="2841370"/>
            <a:ext cx="1588135" cy="1828164"/>
            <a:chOff x="747712" y="2841370"/>
            <a:chExt cx="1588135" cy="1828164"/>
          </a:xfrm>
        </p:grpSpPr>
        <p:sp>
          <p:nvSpPr>
            <p:cNvPr id="9" name="object 9"/>
            <p:cNvSpPr/>
            <p:nvPr/>
          </p:nvSpPr>
          <p:spPr>
            <a:xfrm>
              <a:off x="766762" y="2860420"/>
              <a:ext cx="1550035" cy="1790064"/>
            </a:xfrm>
            <a:custGeom>
              <a:avLst/>
              <a:gdLst/>
              <a:ahLst/>
              <a:cxnLst/>
              <a:rect l="l" t="t" r="r" b="b"/>
              <a:pathLst>
                <a:path w="1550035" h="1790064">
                  <a:moveTo>
                    <a:pt x="775017" y="0"/>
                  </a:moveTo>
                  <a:lnTo>
                    <a:pt x="0" y="447420"/>
                  </a:lnTo>
                  <a:lnTo>
                    <a:pt x="0" y="1342262"/>
                  </a:lnTo>
                  <a:lnTo>
                    <a:pt x="775017" y="1789683"/>
                  </a:lnTo>
                  <a:lnTo>
                    <a:pt x="1549971" y="1342262"/>
                  </a:lnTo>
                  <a:lnTo>
                    <a:pt x="1549971" y="447420"/>
                  </a:lnTo>
                  <a:lnTo>
                    <a:pt x="775017" y="0"/>
                  </a:lnTo>
                  <a:close/>
                </a:path>
              </a:pathLst>
            </a:custGeom>
            <a:solidFill>
              <a:srgbClr val="1B31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766762" y="2860420"/>
              <a:ext cx="1550035" cy="1790064"/>
            </a:xfrm>
            <a:custGeom>
              <a:avLst/>
              <a:gdLst/>
              <a:ahLst/>
              <a:cxnLst/>
              <a:rect l="l" t="t" r="r" b="b"/>
              <a:pathLst>
                <a:path w="1550035" h="1790064">
                  <a:moveTo>
                    <a:pt x="775017" y="0"/>
                  </a:moveTo>
                  <a:lnTo>
                    <a:pt x="1549971" y="447420"/>
                  </a:lnTo>
                  <a:lnTo>
                    <a:pt x="1549971" y="1342262"/>
                  </a:lnTo>
                  <a:lnTo>
                    <a:pt x="775017" y="1789683"/>
                  </a:lnTo>
                  <a:lnTo>
                    <a:pt x="0" y="1342262"/>
                  </a:lnTo>
                  <a:lnTo>
                    <a:pt x="0" y="447420"/>
                  </a:lnTo>
                  <a:lnTo>
                    <a:pt x="775017" y="0"/>
                  </a:lnTo>
                  <a:close/>
                </a:path>
              </a:pathLst>
            </a:custGeom>
            <a:ln w="38100">
              <a:solidFill>
                <a:srgbClr val="FFFFFF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22794" y="3239757"/>
              <a:ext cx="1037856" cy="1037856"/>
            </a:xfrm>
            <a:prstGeom prst="rect">
              <a:avLst/>
            </a:prstGeom>
          </p:spPr>
        </p:pic>
      </p:grpSp>
      <p:grpSp>
        <p:nvGrpSpPr>
          <p:cNvPr id="12" name="object 12"/>
          <p:cNvGrpSpPr/>
          <p:nvPr/>
        </p:nvGrpSpPr>
        <p:grpSpPr>
          <a:xfrm>
            <a:off x="9901046" y="0"/>
            <a:ext cx="2310130" cy="2330450"/>
            <a:chOff x="9901046" y="0"/>
            <a:chExt cx="2310130" cy="2330450"/>
          </a:xfrm>
        </p:grpSpPr>
        <p:sp>
          <p:nvSpPr>
            <p:cNvPr id="13" name="object 13"/>
            <p:cNvSpPr/>
            <p:nvPr/>
          </p:nvSpPr>
          <p:spPr>
            <a:xfrm>
              <a:off x="9920096" y="0"/>
              <a:ext cx="2272030" cy="2292350"/>
            </a:xfrm>
            <a:custGeom>
              <a:avLst/>
              <a:gdLst/>
              <a:ahLst/>
              <a:cxnLst/>
              <a:rect l="l" t="t" r="r" b="b"/>
              <a:pathLst>
                <a:path w="2272029" h="2292350">
                  <a:moveTo>
                    <a:pt x="2271903" y="1822278"/>
                  </a:moveTo>
                  <a:lnTo>
                    <a:pt x="1332864" y="2291841"/>
                  </a:lnTo>
                  <a:lnTo>
                    <a:pt x="0" y="1625346"/>
                  </a:lnTo>
                  <a:lnTo>
                    <a:pt x="0" y="0"/>
                  </a:lnTo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0179176" y="0"/>
              <a:ext cx="2012950" cy="2031364"/>
            </a:xfrm>
            <a:custGeom>
              <a:avLst/>
              <a:gdLst/>
              <a:ahLst/>
              <a:cxnLst/>
              <a:rect l="l" t="t" r="r" b="b"/>
              <a:pathLst>
                <a:path w="2012950" h="2031364">
                  <a:moveTo>
                    <a:pt x="2012823" y="1573286"/>
                  </a:moveTo>
                  <a:lnTo>
                    <a:pt x="1097788" y="2030857"/>
                  </a:lnTo>
                  <a:lnTo>
                    <a:pt x="0" y="1481836"/>
                  </a:lnTo>
                  <a:lnTo>
                    <a:pt x="0" y="32639"/>
                  </a:lnTo>
                  <a:lnTo>
                    <a:pt x="65278" y="0"/>
                  </a:lnTo>
                </a:path>
              </a:pathLst>
            </a:custGeom>
            <a:ln w="38100">
              <a:solidFill>
                <a:srgbClr val="FFFFFF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" name="object 15"/>
          <p:cNvGrpSpPr/>
          <p:nvPr/>
        </p:nvGrpSpPr>
        <p:grpSpPr>
          <a:xfrm>
            <a:off x="10931779" y="5397753"/>
            <a:ext cx="1279525" cy="1479550"/>
            <a:chOff x="10931779" y="5397753"/>
            <a:chExt cx="1279525" cy="1479550"/>
          </a:xfrm>
        </p:grpSpPr>
        <p:sp>
          <p:nvSpPr>
            <p:cNvPr id="16" name="object 16"/>
            <p:cNvSpPr/>
            <p:nvPr/>
          </p:nvSpPr>
          <p:spPr>
            <a:xfrm>
              <a:off x="10950829" y="5416803"/>
              <a:ext cx="1241425" cy="1441450"/>
            </a:xfrm>
            <a:custGeom>
              <a:avLst/>
              <a:gdLst/>
              <a:ahLst/>
              <a:cxnLst/>
              <a:rect l="l" t="t" r="r" b="b"/>
              <a:pathLst>
                <a:path w="1241425" h="1441450">
                  <a:moveTo>
                    <a:pt x="817499" y="0"/>
                  </a:moveTo>
                  <a:lnTo>
                    <a:pt x="1241171" y="211816"/>
                  </a:lnTo>
                </a:path>
                <a:path w="1241425" h="1441450">
                  <a:moveTo>
                    <a:pt x="0" y="1441193"/>
                  </a:moveTo>
                  <a:lnTo>
                    <a:pt x="0" y="408711"/>
                  </a:lnTo>
                  <a:lnTo>
                    <a:pt x="817499" y="0"/>
                  </a:lnTo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1131423" y="5678855"/>
              <a:ext cx="1061085" cy="1179195"/>
            </a:xfrm>
            <a:custGeom>
              <a:avLst/>
              <a:gdLst/>
              <a:ahLst/>
              <a:cxnLst/>
              <a:rect l="l" t="t" r="r" b="b"/>
              <a:pathLst>
                <a:path w="1061084" h="1179195">
                  <a:moveTo>
                    <a:pt x="614045" y="0"/>
                  </a:moveTo>
                  <a:lnTo>
                    <a:pt x="1060577" y="223247"/>
                  </a:lnTo>
                </a:path>
                <a:path w="1061084" h="1179195">
                  <a:moveTo>
                    <a:pt x="122871" y="1179141"/>
                  </a:moveTo>
                  <a:lnTo>
                    <a:pt x="0" y="1117697"/>
                  </a:lnTo>
                  <a:lnTo>
                    <a:pt x="0" y="307060"/>
                  </a:lnTo>
                  <a:lnTo>
                    <a:pt x="614045" y="0"/>
                  </a:lnTo>
                </a:path>
              </a:pathLst>
            </a:custGeom>
            <a:ln w="38100">
              <a:solidFill>
                <a:srgbClr val="FFFFFF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8" name="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2025027" cy="2064258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179933" y="621538"/>
            <a:ext cx="1476375" cy="4222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600" b="1" spc="90" dirty="0">
                <a:solidFill>
                  <a:srgbClr val="544F9F"/>
                </a:solidFill>
                <a:latin typeface="Arial"/>
                <a:cs typeface="Arial"/>
              </a:rPr>
              <a:t>ФОП</a:t>
            </a:r>
            <a:r>
              <a:rPr sz="2600" b="1" spc="185" dirty="0">
                <a:solidFill>
                  <a:srgbClr val="544F9F"/>
                </a:solidFill>
                <a:latin typeface="Arial"/>
                <a:cs typeface="Arial"/>
              </a:rPr>
              <a:t> </a:t>
            </a:r>
            <a:r>
              <a:rPr sz="2600" b="1" spc="75" dirty="0">
                <a:solidFill>
                  <a:srgbClr val="544F9F"/>
                </a:solidFill>
                <a:latin typeface="Arial"/>
                <a:cs typeface="Arial"/>
              </a:rPr>
              <a:t>ДО</a:t>
            </a:r>
            <a:endParaRPr sz="26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139823" y="1573784"/>
            <a:ext cx="7153275" cy="14306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  <a:buFont typeface="Wingdings"/>
              <a:buChar char=""/>
              <a:tabLst>
                <a:tab pos="355600" algn="l"/>
              </a:tabLst>
            </a:pPr>
            <a:r>
              <a:rPr sz="24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Тренд</a:t>
            </a:r>
            <a:r>
              <a:rPr sz="24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на </a:t>
            </a:r>
            <a:r>
              <a:rPr sz="24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создание</a:t>
            </a:r>
            <a:r>
              <a:rPr sz="24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единого</a:t>
            </a:r>
            <a:r>
              <a:rPr sz="24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образовательного </a:t>
            </a:r>
            <a:r>
              <a:rPr sz="24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пространства, </a:t>
            </a:r>
            <a:r>
              <a:rPr sz="2400" dirty="0">
                <a:solidFill>
                  <a:srgbClr val="FFFFFF"/>
                </a:solidFill>
                <a:latin typeface="Microsoft Sans Serif"/>
                <a:cs typeface="Microsoft Sans Serif"/>
              </a:rPr>
              <a:t>и в </a:t>
            </a:r>
            <a:r>
              <a:rPr sz="24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этом</a:t>
            </a:r>
            <a:r>
              <a:rPr sz="24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пространстве </a:t>
            </a:r>
            <a:r>
              <a:rPr sz="24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ключевым </a:t>
            </a:r>
            <a:r>
              <a:rPr sz="24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 является</a:t>
            </a:r>
            <a:r>
              <a:rPr sz="24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процесс</a:t>
            </a:r>
            <a:r>
              <a:rPr sz="24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воспитания.</a:t>
            </a:r>
            <a:endParaRPr sz="2400">
              <a:latin typeface="Microsoft Sans Serif"/>
              <a:cs typeface="Microsoft Sans Serif"/>
            </a:endParaRPr>
          </a:p>
          <a:p>
            <a:pPr marL="342265" marR="491490" lvl="1" indent="-342265" algn="r">
              <a:lnSpc>
                <a:spcPct val="100000"/>
              </a:lnSpc>
              <a:spcBef>
                <a:spcPts val="20"/>
              </a:spcBef>
              <a:buFont typeface="Wingdings"/>
              <a:buChar char=""/>
              <a:tabLst>
                <a:tab pos="342265" algn="l"/>
                <a:tab pos="342900" algn="l"/>
              </a:tabLst>
            </a:pPr>
            <a:r>
              <a:rPr sz="2000" spc="-60" dirty="0">
                <a:solidFill>
                  <a:srgbClr val="FFFFFF"/>
                </a:solidFill>
                <a:latin typeface="Microsoft Sans Serif"/>
                <a:cs typeface="Microsoft Sans Serif"/>
              </a:rPr>
              <a:t>ФОП</a:t>
            </a:r>
            <a:endParaRPr sz="2000">
              <a:latin typeface="Microsoft Sans Serif"/>
              <a:cs typeface="Microsoft Sans Serif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315957" y="2673223"/>
            <a:ext cx="39243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110" dirty="0">
                <a:solidFill>
                  <a:srgbClr val="FFFFFF"/>
                </a:solidFill>
                <a:latin typeface="Microsoft Sans Serif"/>
                <a:cs typeface="Microsoft Sans Serif"/>
              </a:rPr>
              <a:t>ДО</a:t>
            </a:r>
            <a:endParaRPr sz="2000">
              <a:latin typeface="Microsoft Sans Serif"/>
              <a:cs typeface="Microsoft Sans Serif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0180066" y="2673223"/>
            <a:ext cx="1454785" cy="12452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105"/>
              </a:spcBef>
            </a:pPr>
            <a:r>
              <a:rPr sz="20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объединяет</a:t>
            </a:r>
            <a:endParaRPr sz="2000">
              <a:latin typeface="Microsoft Sans Serif"/>
              <a:cs typeface="Microsoft Sans Serif"/>
            </a:endParaRPr>
          </a:p>
          <a:p>
            <a:pPr marL="12700" marR="5080" indent="1286510" algn="just">
              <a:lnSpc>
                <a:spcPct val="100000"/>
              </a:lnSpc>
            </a:pPr>
            <a:r>
              <a:rPr sz="2000" dirty="0">
                <a:solidFill>
                  <a:srgbClr val="FFFFFF"/>
                </a:solidFill>
                <a:latin typeface="Microsoft Sans Serif"/>
                <a:cs typeface="Microsoft Sans Serif"/>
              </a:rPr>
              <a:t>и  </a:t>
            </a:r>
            <a:r>
              <a:rPr sz="2000" spc="-105" dirty="0">
                <a:solidFill>
                  <a:srgbClr val="FFFFFF"/>
                </a:solidFill>
                <a:latin typeface="Microsoft Sans Serif"/>
                <a:cs typeface="Microsoft Sans Serif"/>
              </a:rPr>
              <a:t>к</a:t>
            </a:r>
            <a:r>
              <a:rPr sz="20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омпонен</a:t>
            </a:r>
            <a:r>
              <a:rPr sz="20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т</a:t>
            </a:r>
            <a:r>
              <a:rPr sz="2000" dirty="0">
                <a:solidFill>
                  <a:srgbClr val="FFFFFF"/>
                </a:solidFill>
                <a:latin typeface="Microsoft Sans Serif"/>
                <a:cs typeface="Microsoft Sans Serif"/>
              </a:rPr>
              <a:t>ы  </a:t>
            </a:r>
            <a:r>
              <a:rPr sz="2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процесса</a:t>
            </a:r>
            <a:r>
              <a:rPr sz="2000" spc="90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FFFFFF"/>
                </a:solidFill>
                <a:latin typeface="Microsoft Sans Serif"/>
                <a:cs typeface="Microsoft Sans Serif"/>
              </a:rPr>
              <a:t>в</a:t>
            </a:r>
            <a:endParaRPr sz="2000">
              <a:latin typeface="Microsoft Sans Serif"/>
              <a:cs typeface="Microsoft Sans Serif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863331" y="2978023"/>
            <a:ext cx="2150110" cy="12458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20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образовательный </a:t>
            </a:r>
            <a:r>
              <a:rPr sz="2000" spc="-5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воспитательный </a:t>
            </a:r>
            <a:r>
              <a:rPr sz="20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образовательного </a:t>
            </a:r>
            <a:r>
              <a:rPr sz="2000" spc="-5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единый</a:t>
            </a:r>
            <a:r>
              <a:rPr sz="2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 процесс</a:t>
            </a:r>
            <a:endParaRPr sz="2000">
              <a:latin typeface="Microsoft Sans Serif"/>
              <a:cs typeface="Microsoft Sans Serif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673404" y="4735829"/>
            <a:ext cx="10267950" cy="1854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Единство </a:t>
            </a:r>
            <a:r>
              <a:rPr sz="24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образовательного </a:t>
            </a:r>
            <a:r>
              <a:rPr sz="24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пространства </a:t>
            </a:r>
            <a:r>
              <a:rPr sz="2400" spc="630" dirty="0">
                <a:solidFill>
                  <a:srgbClr val="FFFFFF"/>
                </a:solidFill>
                <a:latin typeface="Microsoft Sans Serif"/>
                <a:cs typeface="Microsoft Sans Serif"/>
              </a:rPr>
              <a:t>– </a:t>
            </a:r>
            <a:r>
              <a:rPr sz="24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обеспечение </a:t>
            </a:r>
            <a:r>
              <a:rPr sz="24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 государственных</a:t>
            </a:r>
            <a:r>
              <a:rPr sz="2400" spc="5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гарантий</a:t>
            </a:r>
            <a:r>
              <a:rPr sz="24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уровня</a:t>
            </a:r>
            <a:r>
              <a:rPr sz="24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и</a:t>
            </a:r>
            <a:r>
              <a:rPr sz="24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качества</a:t>
            </a:r>
            <a:r>
              <a:rPr sz="24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дошкольного</a:t>
            </a:r>
            <a:r>
              <a:rPr sz="2400" spc="5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образования </a:t>
            </a:r>
            <a:r>
              <a:rPr sz="2400" spc="-6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на </a:t>
            </a:r>
            <a:r>
              <a:rPr sz="24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основе единства </a:t>
            </a:r>
            <a:r>
              <a:rPr sz="24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обязательных </a:t>
            </a:r>
            <a:r>
              <a:rPr sz="2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требований </a:t>
            </a:r>
            <a:r>
              <a:rPr sz="2400" spc="-150" dirty="0">
                <a:solidFill>
                  <a:srgbClr val="FFFFFF"/>
                </a:solidFill>
                <a:latin typeface="Microsoft Sans Serif"/>
                <a:cs typeface="Microsoft Sans Serif"/>
              </a:rPr>
              <a:t>к</a:t>
            </a:r>
            <a:r>
              <a:rPr sz="2400" spc="-14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условиям </a:t>
            </a:r>
            <a:r>
              <a:rPr sz="24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реализации </a:t>
            </a:r>
            <a:r>
              <a:rPr sz="2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образовательных</a:t>
            </a:r>
            <a:r>
              <a:rPr sz="24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программ</a:t>
            </a:r>
            <a:r>
              <a:rPr sz="24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дошкольного</a:t>
            </a:r>
            <a:r>
              <a:rPr sz="24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образования,</a:t>
            </a:r>
            <a:r>
              <a:rPr sz="24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их</a:t>
            </a:r>
            <a:r>
              <a:rPr sz="24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структуре</a:t>
            </a:r>
            <a:r>
              <a:rPr sz="24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и </a:t>
            </a:r>
            <a:r>
              <a:rPr sz="240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55" dirty="0">
                <a:solidFill>
                  <a:srgbClr val="FFFFFF"/>
                </a:solidFill>
                <a:latin typeface="Microsoft Sans Serif"/>
                <a:cs typeface="Microsoft Sans Serif"/>
              </a:rPr>
              <a:t>результатам</a:t>
            </a:r>
            <a:r>
              <a:rPr sz="24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их</a:t>
            </a:r>
            <a:r>
              <a:rPr sz="24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освоения</a:t>
            </a:r>
            <a:endParaRPr sz="24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chemeClr val="tx2">
              <a:lumMod val="75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892421" y="132334"/>
            <a:ext cx="2529205" cy="863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5500" spc="-5" dirty="0">
                <a:latin typeface="Calibri"/>
                <a:cs typeface="Calibri"/>
              </a:rPr>
              <a:t>ФОП</a:t>
            </a:r>
            <a:r>
              <a:rPr sz="5500" spc="-80" dirty="0">
                <a:latin typeface="Calibri"/>
                <a:cs typeface="Calibri"/>
              </a:rPr>
              <a:t> </a:t>
            </a:r>
            <a:r>
              <a:rPr sz="5500" spc="-65" dirty="0">
                <a:latin typeface="Calibri"/>
                <a:cs typeface="Calibri"/>
              </a:rPr>
              <a:t>ДО</a:t>
            </a:r>
            <a:endParaRPr sz="55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579370" y="932815"/>
            <a:ext cx="7620000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24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Федеральная</a:t>
            </a:r>
            <a:r>
              <a:rPr sz="2400" spc="4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образовательная</a:t>
            </a:r>
            <a:r>
              <a:rPr sz="2400" spc="4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программа</a:t>
            </a:r>
            <a:r>
              <a:rPr sz="24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40" dirty="0">
                <a:solidFill>
                  <a:srgbClr val="001F5F"/>
                </a:solidFill>
                <a:latin typeface="Microsoft Sans Serif"/>
                <a:cs typeface="Microsoft Sans Serif"/>
              </a:rPr>
              <a:t>позволяет </a:t>
            </a:r>
            <a:r>
              <a:rPr sz="2400" spc="-6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реализовать</a:t>
            </a:r>
            <a:r>
              <a:rPr sz="24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40" dirty="0">
                <a:solidFill>
                  <a:srgbClr val="001F5F"/>
                </a:solidFill>
                <a:latin typeface="Microsoft Sans Serif"/>
                <a:cs typeface="Microsoft Sans Serif"/>
              </a:rPr>
              <a:t>несколько</a:t>
            </a:r>
            <a:r>
              <a:rPr sz="24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основополагающих</a:t>
            </a:r>
            <a:r>
              <a:rPr sz="2400" spc="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функций </a:t>
            </a:r>
            <a:r>
              <a:rPr sz="24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дошкольного</a:t>
            </a:r>
            <a:r>
              <a:rPr sz="24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уровня</a:t>
            </a:r>
            <a:r>
              <a:rPr sz="24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образования</a:t>
            </a:r>
            <a:endParaRPr sz="2400">
              <a:latin typeface="Microsoft Sans Serif"/>
              <a:cs typeface="Microsoft Sans Serif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40614" y="23368"/>
            <a:ext cx="2731770" cy="3648075"/>
            <a:chOff x="40614" y="23368"/>
            <a:chExt cx="2731770" cy="3648075"/>
          </a:xfrm>
        </p:grpSpPr>
        <p:sp>
          <p:nvSpPr>
            <p:cNvPr id="6" name="object 6"/>
            <p:cNvSpPr/>
            <p:nvPr/>
          </p:nvSpPr>
          <p:spPr>
            <a:xfrm>
              <a:off x="1246911" y="2344166"/>
              <a:ext cx="1385570" cy="1327150"/>
            </a:xfrm>
            <a:custGeom>
              <a:avLst/>
              <a:gdLst/>
              <a:ahLst/>
              <a:cxnLst/>
              <a:rect l="l" t="t" r="r" b="b"/>
              <a:pathLst>
                <a:path w="1385570" h="1327150">
                  <a:moveTo>
                    <a:pt x="996797" y="0"/>
                  </a:moveTo>
                  <a:lnTo>
                    <a:pt x="388721" y="0"/>
                  </a:lnTo>
                  <a:lnTo>
                    <a:pt x="0" y="388620"/>
                  </a:lnTo>
                  <a:lnTo>
                    <a:pt x="0" y="938276"/>
                  </a:lnTo>
                  <a:lnTo>
                    <a:pt x="388721" y="1327023"/>
                  </a:lnTo>
                  <a:lnTo>
                    <a:pt x="996797" y="1327023"/>
                  </a:lnTo>
                  <a:lnTo>
                    <a:pt x="1385544" y="938276"/>
                  </a:lnTo>
                  <a:lnTo>
                    <a:pt x="1385544" y="388620"/>
                  </a:lnTo>
                  <a:lnTo>
                    <a:pt x="99679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0614" y="23368"/>
              <a:ext cx="2731389" cy="2510154"/>
            </a:xfrm>
            <a:prstGeom prst="rect">
              <a:avLst/>
            </a:prstGeom>
          </p:spPr>
        </p:pic>
      </p:grpSp>
      <p:grpSp>
        <p:nvGrpSpPr>
          <p:cNvPr id="8" name="object 8"/>
          <p:cNvGrpSpPr/>
          <p:nvPr/>
        </p:nvGrpSpPr>
        <p:grpSpPr>
          <a:xfrm>
            <a:off x="9325864" y="2333498"/>
            <a:ext cx="1332865" cy="1332865"/>
            <a:chOff x="9325864" y="2333498"/>
            <a:chExt cx="1332865" cy="1332865"/>
          </a:xfrm>
        </p:grpSpPr>
        <p:sp>
          <p:nvSpPr>
            <p:cNvPr id="9" name="object 9"/>
            <p:cNvSpPr/>
            <p:nvPr/>
          </p:nvSpPr>
          <p:spPr>
            <a:xfrm>
              <a:off x="9325864" y="2333498"/>
              <a:ext cx="1332865" cy="1332865"/>
            </a:xfrm>
            <a:custGeom>
              <a:avLst/>
              <a:gdLst/>
              <a:ahLst/>
              <a:cxnLst/>
              <a:rect l="l" t="t" r="r" b="b"/>
              <a:pathLst>
                <a:path w="1332865" h="1332864">
                  <a:moveTo>
                    <a:pt x="942466" y="0"/>
                  </a:moveTo>
                  <a:lnTo>
                    <a:pt x="390397" y="0"/>
                  </a:lnTo>
                  <a:lnTo>
                    <a:pt x="0" y="390398"/>
                  </a:lnTo>
                  <a:lnTo>
                    <a:pt x="0" y="942466"/>
                  </a:lnTo>
                  <a:lnTo>
                    <a:pt x="390397" y="1332738"/>
                  </a:lnTo>
                  <a:lnTo>
                    <a:pt x="942466" y="1332738"/>
                  </a:lnTo>
                  <a:lnTo>
                    <a:pt x="1332737" y="942466"/>
                  </a:lnTo>
                  <a:lnTo>
                    <a:pt x="1332737" y="390398"/>
                  </a:lnTo>
                  <a:lnTo>
                    <a:pt x="94246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582150" y="2571394"/>
              <a:ext cx="820267" cy="820267"/>
            </a:xfrm>
            <a:prstGeom prst="rect">
              <a:avLst/>
            </a:prstGeom>
          </p:spPr>
        </p:pic>
      </p:grpSp>
      <p:grpSp>
        <p:nvGrpSpPr>
          <p:cNvPr id="11" name="object 11"/>
          <p:cNvGrpSpPr/>
          <p:nvPr/>
        </p:nvGrpSpPr>
        <p:grpSpPr>
          <a:xfrm>
            <a:off x="5515990" y="2301367"/>
            <a:ext cx="1223645" cy="1372235"/>
            <a:chOff x="5515990" y="2301367"/>
            <a:chExt cx="1223645" cy="1372235"/>
          </a:xfrm>
        </p:grpSpPr>
        <p:sp>
          <p:nvSpPr>
            <p:cNvPr id="12" name="object 12"/>
            <p:cNvSpPr/>
            <p:nvPr/>
          </p:nvSpPr>
          <p:spPr>
            <a:xfrm>
              <a:off x="5515990" y="2301367"/>
              <a:ext cx="1223645" cy="1372235"/>
            </a:xfrm>
            <a:custGeom>
              <a:avLst/>
              <a:gdLst/>
              <a:ahLst/>
              <a:cxnLst/>
              <a:rect l="l" t="t" r="r" b="b"/>
              <a:pathLst>
                <a:path w="1223645" h="1372235">
                  <a:moveTo>
                    <a:pt x="864870" y="0"/>
                  </a:moveTo>
                  <a:lnTo>
                    <a:pt x="358139" y="0"/>
                  </a:lnTo>
                  <a:lnTo>
                    <a:pt x="0" y="358267"/>
                  </a:lnTo>
                  <a:lnTo>
                    <a:pt x="0" y="1013587"/>
                  </a:lnTo>
                  <a:lnTo>
                    <a:pt x="358139" y="1371854"/>
                  </a:lnTo>
                  <a:lnTo>
                    <a:pt x="864870" y="1371854"/>
                  </a:lnTo>
                  <a:lnTo>
                    <a:pt x="1223137" y="1013587"/>
                  </a:lnTo>
                  <a:lnTo>
                    <a:pt x="1223137" y="358267"/>
                  </a:lnTo>
                  <a:lnTo>
                    <a:pt x="86487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702680" y="2553627"/>
              <a:ext cx="776312" cy="776312"/>
            </a:xfrm>
            <a:prstGeom prst="rect">
              <a:avLst/>
            </a:prstGeom>
          </p:spPr>
        </p:pic>
      </p:grpSp>
      <p:sp>
        <p:nvSpPr>
          <p:cNvPr id="14" name="object 14"/>
          <p:cNvSpPr txBox="1"/>
          <p:nvPr/>
        </p:nvSpPr>
        <p:spPr>
          <a:xfrm>
            <a:off x="908710" y="3831158"/>
            <a:ext cx="2797810" cy="2769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Обучение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и</a:t>
            </a:r>
            <a:r>
              <a:rPr sz="18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воспитание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ребенка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дошкольного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возраста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65" dirty="0">
                <a:solidFill>
                  <a:srgbClr val="001F5F"/>
                </a:solidFill>
                <a:latin typeface="Microsoft Sans Serif"/>
                <a:cs typeface="Microsoft Sans Serif"/>
              </a:rPr>
              <a:t>как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Гражданина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Российской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Федерации, </a:t>
            </a:r>
            <a:r>
              <a:rPr sz="18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формирование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основ</a:t>
            </a:r>
            <a:r>
              <a:rPr sz="18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его </a:t>
            </a:r>
            <a:r>
              <a:rPr sz="18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 гражданской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и </a:t>
            </a:r>
            <a:r>
              <a:rPr sz="1800" spc="-35" dirty="0">
                <a:solidFill>
                  <a:srgbClr val="001F5F"/>
                </a:solidFill>
                <a:latin typeface="Microsoft Sans Serif"/>
                <a:cs typeface="Microsoft Sans Serif"/>
              </a:rPr>
              <a:t>культурной </a:t>
            </a:r>
            <a:r>
              <a:rPr sz="1800" spc="-46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идентичности</a:t>
            </a:r>
            <a:r>
              <a:rPr sz="18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на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соответствующем</a:t>
            </a:r>
            <a:r>
              <a:rPr sz="18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его </a:t>
            </a:r>
            <a:r>
              <a:rPr sz="18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возрасту</a:t>
            </a:r>
            <a:r>
              <a:rPr sz="18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содержании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 доступными</a:t>
            </a:r>
            <a:r>
              <a:rPr sz="18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средствами.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069460" y="3746372"/>
            <a:ext cx="3883660" cy="3043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Создание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единого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ядра</a:t>
            </a:r>
            <a:r>
              <a:rPr sz="18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содержания </a:t>
            </a:r>
            <a:r>
              <a:rPr sz="1800" spc="-46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дошкольного</a:t>
            </a:r>
            <a:r>
              <a:rPr sz="18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образования</a:t>
            </a:r>
            <a:r>
              <a:rPr sz="18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(далее</a:t>
            </a:r>
            <a:r>
              <a:rPr sz="18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470" dirty="0">
                <a:solidFill>
                  <a:srgbClr val="001F5F"/>
                </a:solidFill>
                <a:latin typeface="Microsoft Sans Serif"/>
                <a:cs typeface="Microsoft Sans Serif"/>
              </a:rPr>
              <a:t>–</a:t>
            </a:r>
            <a:endParaRPr sz="18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1800" spc="-45" dirty="0">
                <a:solidFill>
                  <a:srgbClr val="001F5F"/>
                </a:solidFill>
                <a:latin typeface="Microsoft Sans Serif"/>
                <a:cs typeface="Microsoft Sans Serif"/>
              </a:rPr>
              <a:t>ДО),</a:t>
            </a:r>
            <a:r>
              <a:rPr sz="18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ориентированного</a:t>
            </a:r>
            <a:r>
              <a:rPr sz="18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на</a:t>
            </a:r>
            <a:endParaRPr sz="1800">
              <a:latin typeface="Microsoft Sans Serif"/>
              <a:cs typeface="Microsoft Sans Serif"/>
            </a:endParaRPr>
          </a:p>
          <a:p>
            <a:pPr marL="12700" marR="56515">
              <a:lnSpc>
                <a:spcPct val="100000"/>
              </a:lnSpc>
            </a:pP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приобщение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детей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14" dirty="0">
                <a:solidFill>
                  <a:srgbClr val="001F5F"/>
                </a:solidFill>
                <a:latin typeface="Microsoft Sans Serif"/>
                <a:cs typeface="Microsoft Sans Serif"/>
              </a:rPr>
              <a:t>к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традиционным </a:t>
            </a:r>
            <a:r>
              <a:rPr sz="1800" spc="-46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духовно-нравственным</a:t>
            </a:r>
            <a:r>
              <a:rPr sz="1800" spc="9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и 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социокультурным</a:t>
            </a:r>
            <a:r>
              <a:rPr sz="1800" spc="5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ценностям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российского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народа,</a:t>
            </a:r>
            <a:r>
              <a:rPr sz="1800" spc="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воспитание</a:t>
            </a:r>
            <a:endParaRPr sz="1800">
              <a:latin typeface="Microsoft Sans Serif"/>
              <a:cs typeface="Microsoft Sans Serif"/>
            </a:endParaRPr>
          </a:p>
          <a:p>
            <a:pPr marL="12700" marR="81280">
              <a:lnSpc>
                <a:spcPct val="100000"/>
              </a:lnSpc>
              <a:spcBef>
                <a:spcPts val="5"/>
              </a:spcBef>
            </a:pP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подрастающего</a:t>
            </a:r>
            <a:r>
              <a:rPr sz="18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поколения</a:t>
            </a:r>
            <a:r>
              <a:rPr sz="18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70" dirty="0">
                <a:solidFill>
                  <a:srgbClr val="001F5F"/>
                </a:solidFill>
                <a:latin typeface="Microsoft Sans Serif"/>
                <a:cs typeface="Microsoft Sans Serif"/>
              </a:rPr>
              <a:t>как </a:t>
            </a:r>
            <a:r>
              <a:rPr sz="1800" spc="-6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знающего</a:t>
            </a:r>
            <a:r>
              <a:rPr sz="18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и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уважающего</a:t>
            </a:r>
            <a:r>
              <a:rPr sz="1800" spc="5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историю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и </a:t>
            </a:r>
            <a:r>
              <a:rPr sz="1800" spc="-459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45" dirty="0">
                <a:solidFill>
                  <a:srgbClr val="001F5F"/>
                </a:solidFill>
                <a:latin typeface="Microsoft Sans Serif"/>
                <a:cs typeface="Microsoft Sans Serif"/>
              </a:rPr>
              <a:t>культуру</a:t>
            </a:r>
            <a:r>
              <a:rPr sz="1800" spc="6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своей</a:t>
            </a:r>
            <a:r>
              <a:rPr sz="18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семьи,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большой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и</a:t>
            </a:r>
            <a:endParaRPr sz="18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малой</a:t>
            </a:r>
            <a:r>
              <a:rPr sz="18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Родины.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413495" y="3745229"/>
            <a:ext cx="3559810" cy="3043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Создание</a:t>
            </a:r>
            <a:r>
              <a:rPr sz="18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единого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федерального </a:t>
            </a:r>
            <a:r>
              <a:rPr sz="1800" spc="-459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образовательного</a:t>
            </a:r>
            <a:r>
              <a:rPr sz="18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пространства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воспитания</a:t>
            </a:r>
            <a:r>
              <a:rPr sz="18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и</a:t>
            </a:r>
            <a:r>
              <a:rPr sz="18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обучения</a:t>
            </a:r>
            <a:r>
              <a:rPr sz="1800" spc="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детей</a:t>
            </a:r>
            <a:r>
              <a:rPr sz="18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от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рождения</a:t>
            </a:r>
            <a:r>
              <a:rPr sz="18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до</a:t>
            </a:r>
            <a:r>
              <a:rPr sz="18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поступления</a:t>
            </a:r>
            <a:r>
              <a:rPr sz="1800" spc="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в</a:t>
            </a:r>
            <a:endParaRPr sz="18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начальную</a:t>
            </a:r>
            <a:r>
              <a:rPr sz="18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5" dirty="0">
                <a:solidFill>
                  <a:srgbClr val="001F5F"/>
                </a:solidFill>
                <a:latin typeface="Microsoft Sans Serif"/>
                <a:cs typeface="Microsoft Sans Serif"/>
              </a:rPr>
              <a:t>школу,</a:t>
            </a:r>
            <a:endParaRPr sz="1800">
              <a:latin typeface="Microsoft Sans Serif"/>
              <a:cs typeface="Microsoft Sans Serif"/>
            </a:endParaRPr>
          </a:p>
          <a:p>
            <a:pPr marL="12700" marR="117475">
              <a:lnSpc>
                <a:spcPct val="100000"/>
              </a:lnSpc>
            </a:pP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обеспечивающего</a:t>
            </a:r>
            <a:r>
              <a:rPr sz="18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ребенку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и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его </a:t>
            </a:r>
            <a:r>
              <a:rPr sz="1800" spc="-46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родителям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(законным</a:t>
            </a:r>
            <a:endParaRPr sz="18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представителям)</a:t>
            </a:r>
            <a:r>
              <a:rPr sz="18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равные,</a:t>
            </a:r>
            <a:endParaRPr sz="18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качественные</a:t>
            </a:r>
            <a:r>
              <a:rPr sz="1800" spc="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условия</a:t>
            </a:r>
            <a:r>
              <a:rPr sz="18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60" dirty="0">
                <a:solidFill>
                  <a:srgbClr val="001F5F"/>
                </a:solidFill>
                <a:latin typeface="Microsoft Sans Serif"/>
                <a:cs typeface="Microsoft Sans Serif"/>
              </a:rPr>
              <a:t>ДО,</a:t>
            </a:r>
            <a:r>
              <a:rPr sz="18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вне</a:t>
            </a:r>
            <a:endParaRPr sz="1800">
              <a:latin typeface="Microsoft Sans Serif"/>
              <a:cs typeface="Microsoft Sans Serif"/>
            </a:endParaRPr>
          </a:p>
          <a:p>
            <a:pPr marL="12700" marR="1206500">
              <a:lnSpc>
                <a:spcPct val="100000"/>
              </a:lnSpc>
            </a:pP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зависимости</a:t>
            </a:r>
            <a:r>
              <a:rPr sz="18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от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места </a:t>
            </a:r>
            <a:r>
              <a:rPr sz="1800" spc="-46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проживания.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11277345" y="5426836"/>
            <a:ext cx="915035" cy="1357630"/>
          </a:xfrm>
          <a:custGeom>
            <a:avLst/>
            <a:gdLst/>
            <a:ahLst/>
            <a:cxnLst/>
            <a:rect l="l" t="t" r="r" b="b"/>
            <a:pathLst>
              <a:path w="915034" h="1357629">
                <a:moveTo>
                  <a:pt x="0" y="678789"/>
                </a:moveTo>
                <a:lnTo>
                  <a:pt x="339471" y="0"/>
                </a:lnTo>
                <a:lnTo>
                  <a:pt x="914653" y="0"/>
                </a:lnTo>
              </a:path>
              <a:path w="915034" h="1357629">
                <a:moveTo>
                  <a:pt x="914653" y="1357585"/>
                </a:moveTo>
                <a:lnTo>
                  <a:pt x="339471" y="1357585"/>
                </a:lnTo>
                <a:lnTo>
                  <a:pt x="0" y="678789"/>
                </a:lnTo>
              </a:path>
            </a:pathLst>
          </a:custGeom>
          <a:ln w="38100">
            <a:solidFill>
              <a:srgbClr val="FFFFFF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0349103" y="0"/>
            <a:ext cx="1843405" cy="2001520"/>
          </a:xfrm>
          <a:custGeom>
            <a:avLst/>
            <a:gdLst/>
            <a:ahLst/>
            <a:cxnLst/>
            <a:rect l="l" t="t" r="r" b="b"/>
            <a:pathLst>
              <a:path w="1843404" h="2001520">
                <a:moveTo>
                  <a:pt x="0" y="922654"/>
                </a:moveTo>
                <a:lnTo>
                  <a:pt x="461327" y="0"/>
                </a:lnTo>
              </a:path>
              <a:path w="1843404" h="2001520">
                <a:moveTo>
                  <a:pt x="1842897" y="2001520"/>
                </a:moveTo>
                <a:lnTo>
                  <a:pt x="539496" y="2001520"/>
                </a:lnTo>
                <a:lnTo>
                  <a:pt x="0" y="922654"/>
                </a:lnTo>
              </a:path>
            </a:pathLst>
          </a:custGeom>
          <a:ln w="38100">
            <a:solidFill>
              <a:srgbClr val="FFFFFF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0" y="5499100"/>
            <a:ext cx="828040" cy="1358265"/>
          </a:xfrm>
          <a:custGeom>
            <a:avLst/>
            <a:gdLst/>
            <a:ahLst/>
            <a:cxnLst/>
            <a:rect l="l" t="t" r="r" b="b"/>
            <a:pathLst>
              <a:path w="828040" h="1358265">
                <a:moveTo>
                  <a:pt x="0" y="0"/>
                </a:moveTo>
                <a:lnTo>
                  <a:pt x="488619" y="0"/>
                </a:lnTo>
                <a:lnTo>
                  <a:pt x="828014" y="678840"/>
                </a:lnTo>
                <a:lnTo>
                  <a:pt x="488619" y="1357637"/>
                </a:lnTo>
                <a:lnTo>
                  <a:pt x="0" y="1357637"/>
                </a:lnTo>
              </a:path>
            </a:pathLst>
          </a:custGeom>
          <a:ln w="38099">
            <a:solidFill>
              <a:srgbClr val="FFFFFF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560933" y="519760"/>
            <a:ext cx="1717039" cy="739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05" algn="ctr">
              <a:lnSpc>
                <a:spcPts val="1945"/>
              </a:lnSpc>
              <a:spcBef>
                <a:spcPts val="100"/>
              </a:spcBef>
            </a:pPr>
            <a:r>
              <a:rPr sz="1800" b="1" spc="114" dirty="0">
                <a:solidFill>
                  <a:srgbClr val="544F9F"/>
                </a:solidFill>
                <a:latin typeface="Arial"/>
                <a:cs typeface="Arial"/>
              </a:rPr>
              <a:t>Функции</a:t>
            </a:r>
            <a:endParaRPr sz="1800">
              <a:latin typeface="Arial"/>
              <a:cs typeface="Arial"/>
            </a:endParaRPr>
          </a:p>
          <a:p>
            <a:pPr marL="12700" marR="5080" algn="ctr">
              <a:lnSpc>
                <a:spcPct val="80000"/>
              </a:lnSpc>
              <a:spcBef>
                <a:spcPts val="215"/>
              </a:spcBef>
            </a:pPr>
            <a:r>
              <a:rPr sz="1800" b="1" spc="135" dirty="0">
                <a:solidFill>
                  <a:srgbClr val="544F9F"/>
                </a:solidFill>
                <a:latin typeface="Arial"/>
                <a:cs typeface="Arial"/>
              </a:rPr>
              <a:t>д</a:t>
            </a:r>
            <a:r>
              <a:rPr sz="1800" b="1" spc="145" dirty="0">
                <a:solidFill>
                  <a:srgbClr val="544F9F"/>
                </a:solidFill>
                <a:latin typeface="Arial"/>
                <a:cs typeface="Arial"/>
              </a:rPr>
              <a:t>о</a:t>
            </a:r>
            <a:r>
              <a:rPr sz="1800" b="1" spc="105" dirty="0">
                <a:solidFill>
                  <a:srgbClr val="544F9F"/>
                </a:solidFill>
                <a:latin typeface="Arial"/>
                <a:cs typeface="Arial"/>
              </a:rPr>
              <a:t>ш</a:t>
            </a:r>
            <a:r>
              <a:rPr sz="1800" b="1" spc="114" dirty="0">
                <a:solidFill>
                  <a:srgbClr val="544F9F"/>
                </a:solidFill>
                <a:latin typeface="Arial"/>
                <a:cs typeface="Arial"/>
              </a:rPr>
              <a:t>к</a:t>
            </a:r>
            <a:r>
              <a:rPr sz="1800" b="1" spc="95" dirty="0">
                <a:solidFill>
                  <a:srgbClr val="544F9F"/>
                </a:solidFill>
                <a:latin typeface="Arial"/>
                <a:cs typeface="Arial"/>
              </a:rPr>
              <a:t>о</a:t>
            </a:r>
            <a:r>
              <a:rPr sz="1800" b="1" spc="135" dirty="0">
                <a:solidFill>
                  <a:srgbClr val="544F9F"/>
                </a:solidFill>
                <a:latin typeface="Arial"/>
                <a:cs typeface="Arial"/>
              </a:rPr>
              <a:t>ль</a:t>
            </a:r>
            <a:r>
              <a:rPr sz="1800" b="1" spc="145" dirty="0">
                <a:solidFill>
                  <a:srgbClr val="544F9F"/>
                </a:solidFill>
                <a:latin typeface="Arial"/>
                <a:cs typeface="Arial"/>
              </a:rPr>
              <a:t>но</a:t>
            </a:r>
            <a:r>
              <a:rPr sz="1800" b="1" spc="110" dirty="0">
                <a:solidFill>
                  <a:srgbClr val="544F9F"/>
                </a:solidFill>
                <a:latin typeface="Arial"/>
                <a:cs typeface="Arial"/>
              </a:rPr>
              <a:t>г</a:t>
            </a:r>
            <a:r>
              <a:rPr sz="1800" b="1" dirty="0">
                <a:solidFill>
                  <a:srgbClr val="544F9F"/>
                </a:solidFill>
                <a:latin typeface="Arial"/>
                <a:cs typeface="Arial"/>
              </a:rPr>
              <a:t>о  </a:t>
            </a:r>
            <a:r>
              <a:rPr sz="1800" b="1" spc="120" dirty="0">
                <a:solidFill>
                  <a:srgbClr val="544F9F"/>
                </a:solidFill>
                <a:latin typeface="Arial"/>
                <a:cs typeface="Arial"/>
              </a:rPr>
              <a:t>образования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21" name="object 2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523619" y="2583903"/>
            <a:ext cx="832015" cy="83201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chemeClr val="tx2">
              <a:lumMod val="75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553716" y="173003"/>
            <a:ext cx="5033010" cy="1674817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vert="horz" wrap="square" lIns="0" tIns="12700" rIns="0" bIns="0" rtlCol="0">
            <a:spAutoFit/>
          </a:bodyPr>
          <a:lstStyle/>
          <a:p>
            <a:pPr marL="1183005" marR="5080" indent="-1170940" algn="ctr">
              <a:lnSpc>
                <a:spcPct val="100000"/>
              </a:lnSpc>
              <a:spcBef>
                <a:spcPts val="100"/>
              </a:spcBef>
            </a:pPr>
            <a:r>
              <a:rPr sz="3600" spc="-10" dirty="0">
                <a:latin typeface="Calibri"/>
                <a:cs typeface="Calibri"/>
              </a:rPr>
              <a:t>Единое</a:t>
            </a:r>
            <a:r>
              <a:rPr sz="3600" spc="-70" dirty="0">
                <a:latin typeface="Calibri"/>
                <a:cs typeface="Calibri"/>
              </a:rPr>
              <a:t> </a:t>
            </a:r>
            <a:r>
              <a:rPr sz="3600" spc="-10" dirty="0">
                <a:latin typeface="Calibri"/>
                <a:cs typeface="Calibri"/>
              </a:rPr>
              <a:t>образовательное </a:t>
            </a:r>
            <a:r>
              <a:rPr sz="3600" spc="-795" dirty="0">
                <a:latin typeface="Calibri"/>
                <a:cs typeface="Calibri"/>
              </a:rPr>
              <a:t> </a:t>
            </a:r>
            <a:r>
              <a:rPr sz="3600" spc="-5" dirty="0">
                <a:latin typeface="Calibri"/>
                <a:cs typeface="Calibri"/>
              </a:rPr>
              <a:t>пространство</a:t>
            </a:r>
            <a:endParaRPr sz="3600" dirty="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8210804" y="125856"/>
            <a:ext cx="1588135" cy="1828164"/>
            <a:chOff x="8210804" y="125856"/>
            <a:chExt cx="1588135" cy="1828164"/>
          </a:xfrm>
        </p:grpSpPr>
        <p:sp>
          <p:nvSpPr>
            <p:cNvPr id="5" name="object 5"/>
            <p:cNvSpPr/>
            <p:nvPr/>
          </p:nvSpPr>
          <p:spPr>
            <a:xfrm>
              <a:off x="8229854" y="144906"/>
              <a:ext cx="1550035" cy="1790064"/>
            </a:xfrm>
            <a:custGeom>
              <a:avLst/>
              <a:gdLst/>
              <a:ahLst/>
              <a:cxnLst/>
              <a:rect l="l" t="t" r="r" b="b"/>
              <a:pathLst>
                <a:path w="1550034" h="1790064">
                  <a:moveTo>
                    <a:pt x="774953" y="0"/>
                  </a:moveTo>
                  <a:lnTo>
                    <a:pt x="0" y="447421"/>
                  </a:lnTo>
                  <a:lnTo>
                    <a:pt x="0" y="1342263"/>
                  </a:lnTo>
                  <a:lnTo>
                    <a:pt x="774953" y="1789684"/>
                  </a:lnTo>
                  <a:lnTo>
                    <a:pt x="1549907" y="1342263"/>
                  </a:lnTo>
                  <a:lnTo>
                    <a:pt x="1549907" y="447421"/>
                  </a:lnTo>
                  <a:lnTo>
                    <a:pt x="774953" y="0"/>
                  </a:lnTo>
                  <a:close/>
                </a:path>
              </a:pathLst>
            </a:custGeom>
            <a:solidFill>
              <a:srgbClr val="1B31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8229854" y="144906"/>
              <a:ext cx="1550035" cy="1790064"/>
            </a:xfrm>
            <a:custGeom>
              <a:avLst/>
              <a:gdLst/>
              <a:ahLst/>
              <a:cxnLst/>
              <a:rect l="l" t="t" r="r" b="b"/>
              <a:pathLst>
                <a:path w="1550034" h="1790064">
                  <a:moveTo>
                    <a:pt x="774953" y="0"/>
                  </a:moveTo>
                  <a:lnTo>
                    <a:pt x="1549907" y="447421"/>
                  </a:lnTo>
                  <a:lnTo>
                    <a:pt x="1549907" y="1342263"/>
                  </a:lnTo>
                  <a:lnTo>
                    <a:pt x="774953" y="1789684"/>
                  </a:lnTo>
                  <a:lnTo>
                    <a:pt x="0" y="1342263"/>
                  </a:lnTo>
                  <a:lnTo>
                    <a:pt x="0" y="447421"/>
                  </a:lnTo>
                  <a:lnTo>
                    <a:pt x="774953" y="0"/>
                  </a:lnTo>
                  <a:close/>
                </a:path>
              </a:pathLst>
            </a:custGeom>
            <a:ln w="38099">
              <a:solidFill>
                <a:srgbClr val="FFFFFF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587105" y="596836"/>
              <a:ext cx="935037" cy="935037"/>
            </a:xfrm>
            <a:prstGeom prst="rect">
              <a:avLst/>
            </a:prstGeom>
          </p:spPr>
        </p:pic>
      </p:grpSp>
      <p:grpSp>
        <p:nvGrpSpPr>
          <p:cNvPr id="8" name="object 8"/>
          <p:cNvGrpSpPr/>
          <p:nvPr/>
        </p:nvGrpSpPr>
        <p:grpSpPr>
          <a:xfrm>
            <a:off x="10257028" y="0"/>
            <a:ext cx="1954530" cy="2063750"/>
            <a:chOff x="10257028" y="0"/>
            <a:chExt cx="1954530" cy="2063750"/>
          </a:xfrm>
        </p:grpSpPr>
        <p:sp>
          <p:nvSpPr>
            <p:cNvPr id="9" name="object 9"/>
            <p:cNvSpPr/>
            <p:nvPr/>
          </p:nvSpPr>
          <p:spPr>
            <a:xfrm>
              <a:off x="10276078" y="0"/>
              <a:ext cx="1916430" cy="2025650"/>
            </a:xfrm>
            <a:custGeom>
              <a:avLst/>
              <a:gdLst/>
              <a:ahLst/>
              <a:cxnLst/>
              <a:rect l="l" t="t" r="r" b="b"/>
              <a:pathLst>
                <a:path w="1916429" h="2025650">
                  <a:moveTo>
                    <a:pt x="1915922" y="1733839"/>
                  </a:moveTo>
                  <a:lnTo>
                    <a:pt x="1332865" y="2025396"/>
                  </a:lnTo>
                  <a:lnTo>
                    <a:pt x="0" y="1358900"/>
                  </a:lnTo>
                  <a:lnTo>
                    <a:pt x="0" y="0"/>
                  </a:lnTo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0511155" y="0"/>
              <a:ext cx="1680845" cy="1632585"/>
            </a:xfrm>
            <a:custGeom>
              <a:avLst/>
              <a:gdLst/>
              <a:ahLst/>
              <a:cxnLst/>
              <a:rect l="l" t="t" r="r" b="b"/>
              <a:pathLst>
                <a:path w="1680845" h="1632585">
                  <a:moveTo>
                    <a:pt x="1680845" y="1340768"/>
                  </a:moveTo>
                  <a:lnTo>
                    <a:pt x="1097788" y="1632330"/>
                  </a:lnTo>
                  <a:lnTo>
                    <a:pt x="0" y="1083310"/>
                  </a:lnTo>
                  <a:lnTo>
                    <a:pt x="0" y="0"/>
                  </a:lnTo>
                </a:path>
              </a:pathLst>
            </a:custGeom>
            <a:ln w="38100">
              <a:solidFill>
                <a:srgbClr val="FFFFFF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" name="object 11"/>
          <p:cNvGrpSpPr/>
          <p:nvPr/>
        </p:nvGrpSpPr>
        <p:grpSpPr>
          <a:xfrm>
            <a:off x="11287886" y="5600179"/>
            <a:ext cx="923290" cy="1276985"/>
            <a:chOff x="11287886" y="5600179"/>
            <a:chExt cx="923290" cy="1276985"/>
          </a:xfrm>
        </p:grpSpPr>
        <p:sp>
          <p:nvSpPr>
            <p:cNvPr id="12" name="object 12"/>
            <p:cNvSpPr/>
            <p:nvPr/>
          </p:nvSpPr>
          <p:spPr>
            <a:xfrm>
              <a:off x="11306936" y="5619229"/>
              <a:ext cx="885190" cy="1238885"/>
            </a:xfrm>
            <a:custGeom>
              <a:avLst/>
              <a:gdLst/>
              <a:ahLst/>
              <a:cxnLst/>
              <a:rect l="l" t="t" r="r" b="b"/>
              <a:pathLst>
                <a:path w="885190" h="1238884">
                  <a:moveTo>
                    <a:pt x="817499" y="0"/>
                  </a:moveTo>
                  <a:lnTo>
                    <a:pt x="885063" y="33787"/>
                  </a:lnTo>
                </a:path>
                <a:path w="885190" h="1238884">
                  <a:moveTo>
                    <a:pt x="0" y="1238768"/>
                  </a:moveTo>
                  <a:lnTo>
                    <a:pt x="0" y="408749"/>
                  </a:lnTo>
                  <a:lnTo>
                    <a:pt x="817499" y="0"/>
                  </a:lnTo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1428983" y="5855144"/>
              <a:ext cx="763270" cy="1003300"/>
            </a:xfrm>
            <a:custGeom>
              <a:avLst/>
              <a:gdLst/>
              <a:ahLst/>
              <a:cxnLst/>
              <a:rect l="l" t="t" r="r" b="b"/>
              <a:pathLst>
                <a:path w="763270" h="1003300">
                  <a:moveTo>
                    <a:pt x="614045" y="0"/>
                  </a:moveTo>
                  <a:lnTo>
                    <a:pt x="763016" y="74479"/>
                  </a:lnTo>
                </a:path>
                <a:path w="763270" h="1003300">
                  <a:moveTo>
                    <a:pt x="0" y="1002853"/>
                  </a:moveTo>
                  <a:lnTo>
                    <a:pt x="0" y="307060"/>
                  </a:lnTo>
                  <a:lnTo>
                    <a:pt x="614045" y="0"/>
                  </a:lnTo>
                </a:path>
              </a:pathLst>
            </a:custGeom>
            <a:ln w="38100">
              <a:solidFill>
                <a:srgbClr val="FFFFFF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4" name="object 14"/>
          <p:cNvGrpSpPr/>
          <p:nvPr/>
        </p:nvGrpSpPr>
        <p:grpSpPr>
          <a:xfrm>
            <a:off x="432511" y="52705"/>
            <a:ext cx="2277745" cy="3875404"/>
            <a:chOff x="432511" y="52705"/>
            <a:chExt cx="2277745" cy="3875404"/>
          </a:xfrm>
        </p:grpSpPr>
        <p:sp>
          <p:nvSpPr>
            <p:cNvPr id="15" name="object 15"/>
            <p:cNvSpPr/>
            <p:nvPr/>
          </p:nvSpPr>
          <p:spPr>
            <a:xfrm>
              <a:off x="1140968" y="2119122"/>
              <a:ext cx="1550035" cy="1790064"/>
            </a:xfrm>
            <a:custGeom>
              <a:avLst/>
              <a:gdLst/>
              <a:ahLst/>
              <a:cxnLst/>
              <a:rect l="l" t="t" r="r" b="b"/>
              <a:pathLst>
                <a:path w="1550035" h="1790064">
                  <a:moveTo>
                    <a:pt x="774954" y="0"/>
                  </a:moveTo>
                  <a:lnTo>
                    <a:pt x="0" y="447420"/>
                  </a:lnTo>
                  <a:lnTo>
                    <a:pt x="0" y="1342263"/>
                  </a:lnTo>
                  <a:lnTo>
                    <a:pt x="774954" y="1789683"/>
                  </a:lnTo>
                  <a:lnTo>
                    <a:pt x="1549908" y="1342263"/>
                  </a:lnTo>
                  <a:lnTo>
                    <a:pt x="1549908" y="447420"/>
                  </a:lnTo>
                  <a:lnTo>
                    <a:pt x="774954" y="0"/>
                  </a:lnTo>
                  <a:close/>
                </a:path>
              </a:pathLst>
            </a:custGeom>
            <a:solidFill>
              <a:srgbClr val="1B31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140968" y="2119122"/>
              <a:ext cx="1550035" cy="1790064"/>
            </a:xfrm>
            <a:custGeom>
              <a:avLst/>
              <a:gdLst/>
              <a:ahLst/>
              <a:cxnLst/>
              <a:rect l="l" t="t" r="r" b="b"/>
              <a:pathLst>
                <a:path w="1550035" h="1790064">
                  <a:moveTo>
                    <a:pt x="774954" y="0"/>
                  </a:moveTo>
                  <a:lnTo>
                    <a:pt x="1549908" y="447420"/>
                  </a:lnTo>
                  <a:lnTo>
                    <a:pt x="1549908" y="1342263"/>
                  </a:lnTo>
                  <a:lnTo>
                    <a:pt x="774954" y="1789683"/>
                  </a:lnTo>
                  <a:lnTo>
                    <a:pt x="0" y="1342263"/>
                  </a:lnTo>
                  <a:lnTo>
                    <a:pt x="0" y="447420"/>
                  </a:lnTo>
                  <a:lnTo>
                    <a:pt x="774954" y="0"/>
                  </a:lnTo>
                  <a:close/>
                </a:path>
              </a:pathLst>
            </a:custGeom>
            <a:ln w="38099">
              <a:solidFill>
                <a:srgbClr val="FFFFFF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43989" y="2429624"/>
              <a:ext cx="1037856" cy="1037856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32511" y="52705"/>
              <a:ext cx="2193290" cy="2173605"/>
            </a:xfrm>
            <a:prstGeom prst="rect">
              <a:avLst/>
            </a:prstGeom>
          </p:spPr>
        </p:pic>
      </p:grpSp>
      <p:sp>
        <p:nvSpPr>
          <p:cNvPr id="19" name="object 19"/>
          <p:cNvSpPr txBox="1"/>
          <p:nvPr/>
        </p:nvSpPr>
        <p:spPr>
          <a:xfrm>
            <a:off x="865733" y="824865"/>
            <a:ext cx="136779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95" dirty="0">
                <a:solidFill>
                  <a:srgbClr val="001F5F"/>
                </a:solidFill>
                <a:latin typeface="Arial"/>
                <a:cs typeface="Arial"/>
              </a:rPr>
              <a:t>ФОП</a:t>
            </a:r>
            <a:r>
              <a:rPr sz="2400" b="1" spc="17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400" b="1" spc="65" dirty="0">
                <a:solidFill>
                  <a:srgbClr val="001F5F"/>
                </a:solidFill>
                <a:latin typeface="Arial"/>
                <a:cs typeface="Arial"/>
              </a:rPr>
              <a:t>ДО</a:t>
            </a:r>
            <a:endParaRPr sz="24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500122" y="3889375"/>
            <a:ext cx="200787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716405" algn="l"/>
              </a:tabLst>
            </a:pPr>
            <a:r>
              <a:rPr sz="2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р</a:t>
            </a:r>
            <a:r>
              <a:rPr sz="2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а</a:t>
            </a:r>
            <a:r>
              <a:rPr sz="2000" dirty="0">
                <a:solidFill>
                  <a:srgbClr val="FFFFFF"/>
                </a:solidFill>
                <a:latin typeface="Microsoft Sans Serif"/>
                <a:cs typeface="Microsoft Sans Serif"/>
              </a:rPr>
              <a:t>с</a:t>
            </a:r>
            <a:r>
              <a:rPr sz="20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с</a:t>
            </a:r>
            <a:r>
              <a:rPr sz="2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чи</a:t>
            </a:r>
            <a:r>
              <a:rPr sz="2000" spc="-60" dirty="0">
                <a:solidFill>
                  <a:srgbClr val="FFFFFF"/>
                </a:solidFill>
                <a:latin typeface="Microsoft Sans Serif"/>
                <a:cs typeface="Microsoft Sans Serif"/>
              </a:rPr>
              <a:t>т</a:t>
            </a:r>
            <a:r>
              <a:rPr sz="2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а</a:t>
            </a:r>
            <a:r>
              <a:rPr sz="2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н</a:t>
            </a:r>
            <a:r>
              <a:rPr sz="2000" dirty="0">
                <a:solidFill>
                  <a:srgbClr val="FFFFFF"/>
                </a:solidFill>
                <a:latin typeface="Microsoft Sans Serif"/>
                <a:cs typeface="Microsoft Sans Serif"/>
              </a:rPr>
              <a:t>	</a:t>
            </a:r>
            <a:r>
              <a:rPr sz="20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на</a:t>
            </a:r>
            <a:endParaRPr sz="2000">
              <a:latin typeface="Microsoft Sans Serif"/>
              <a:cs typeface="Microsoft Sans Serif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872134" y="3868648"/>
            <a:ext cx="1510665" cy="678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7000"/>
              </a:lnSpc>
              <a:spcBef>
                <a:spcPts val="100"/>
              </a:spcBef>
            </a:pPr>
            <a:r>
              <a:rPr sz="2000" spc="-50" dirty="0">
                <a:solidFill>
                  <a:srgbClr val="FFFFFF"/>
                </a:solidFill>
                <a:latin typeface="Microsoft Sans Serif"/>
                <a:cs typeface="Microsoft Sans Serif"/>
              </a:rPr>
              <a:t>Документ </a:t>
            </a:r>
            <a:r>
              <a:rPr sz="2000" spc="-4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0" spc="-40" dirty="0">
                <a:solidFill>
                  <a:srgbClr val="FFFFFF"/>
                </a:solidFill>
                <a:latin typeface="Microsoft Sans Serif"/>
                <a:cs typeface="Microsoft Sans Serif"/>
              </a:rPr>
              <a:t>дош</a:t>
            </a:r>
            <a:r>
              <a:rPr sz="2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к</a:t>
            </a:r>
            <a:r>
              <a:rPr sz="2000" spc="-50" dirty="0">
                <a:solidFill>
                  <a:srgbClr val="FFFFFF"/>
                </a:solidFill>
                <a:latin typeface="Microsoft Sans Serif"/>
                <a:cs typeface="Microsoft Sans Serif"/>
              </a:rPr>
              <a:t>о</a:t>
            </a:r>
            <a:r>
              <a:rPr sz="20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л</a:t>
            </a:r>
            <a:r>
              <a:rPr sz="2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ьн</a:t>
            </a:r>
            <a:r>
              <a:rPr sz="20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ы</a:t>
            </a:r>
            <a:r>
              <a:rPr sz="2000" dirty="0">
                <a:solidFill>
                  <a:srgbClr val="FFFFFF"/>
                </a:solidFill>
                <a:latin typeface="Microsoft Sans Serif"/>
                <a:cs typeface="Microsoft Sans Serif"/>
              </a:rPr>
              <a:t>е</a:t>
            </a:r>
            <a:endParaRPr sz="2000">
              <a:latin typeface="Microsoft Sans Serif"/>
              <a:cs typeface="Microsoft Sans Serif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124961" y="4194784"/>
            <a:ext cx="1387475" cy="678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5715">
              <a:lnSpc>
                <a:spcPct val="107000"/>
              </a:lnSpc>
              <a:spcBef>
                <a:spcPts val="100"/>
              </a:spcBef>
            </a:pPr>
            <a:r>
              <a:rPr sz="20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в</a:t>
            </a:r>
            <a:r>
              <a:rPr sz="2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о</a:t>
            </a:r>
            <a:r>
              <a:rPr sz="20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с</a:t>
            </a:r>
            <a:r>
              <a:rPr sz="20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п</a:t>
            </a:r>
            <a:r>
              <a:rPr sz="20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и</a:t>
            </a:r>
            <a:r>
              <a:rPr sz="20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т</a:t>
            </a:r>
            <a:r>
              <a:rPr sz="2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ания  </a:t>
            </a:r>
            <a:r>
              <a:rPr sz="20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в</a:t>
            </a:r>
            <a:r>
              <a:rPr sz="20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озр</a:t>
            </a:r>
            <a:r>
              <a:rPr sz="2000" spc="-45" dirty="0">
                <a:solidFill>
                  <a:srgbClr val="FFFFFF"/>
                </a:solidFill>
                <a:latin typeface="Microsoft Sans Serif"/>
                <a:cs typeface="Microsoft Sans Serif"/>
              </a:rPr>
              <a:t>а</a:t>
            </a:r>
            <a:r>
              <a:rPr sz="2000" dirty="0">
                <a:solidFill>
                  <a:srgbClr val="FFFFFF"/>
                </a:solidFill>
                <a:latin typeface="Microsoft Sans Serif"/>
                <a:cs typeface="Microsoft Sans Serif"/>
              </a:rPr>
              <a:t>стных</a:t>
            </a:r>
            <a:endParaRPr sz="2000">
              <a:latin typeface="Microsoft Sans Serif"/>
              <a:cs typeface="Microsoft Sans Serif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872134" y="4520995"/>
            <a:ext cx="3639820" cy="678180"/>
          </a:xfrm>
          <a:prstGeom prst="rect">
            <a:avLst/>
          </a:prstGeom>
        </p:spPr>
        <p:txBody>
          <a:bodyPr vert="horz" wrap="square" lIns="0" tIns="336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65"/>
              </a:spcBef>
              <a:tabLst>
                <a:tab pos="1054735" algn="l"/>
              </a:tabLst>
            </a:pPr>
            <a:r>
              <a:rPr sz="20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детей	разных</a:t>
            </a:r>
            <a:endParaRPr sz="20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170"/>
              </a:spcBef>
              <a:tabLst>
                <a:tab pos="920750" algn="l"/>
                <a:tab pos="1254760" algn="l"/>
                <a:tab pos="2618740" algn="l"/>
                <a:tab pos="3114040" algn="l"/>
              </a:tabLst>
            </a:pPr>
            <a:r>
              <a:rPr sz="20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г</a:t>
            </a:r>
            <a:r>
              <a:rPr sz="2000" spc="-45" dirty="0">
                <a:solidFill>
                  <a:srgbClr val="FFFFFF"/>
                </a:solidFill>
                <a:latin typeface="Microsoft Sans Serif"/>
                <a:cs typeface="Microsoft Sans Serif"/>
              </a:rPr>
              <a:t>р</a:t>
            </a:r>
            <a:r>
              <a:rPr sz="2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у</a:t>
            </a:r>
            <a:r>
              <a:rPr sz="2000" spc="-40" dirty="0">
                <a:solidFill>
                  <a:srgbClr val="FFFFFF"/>
                </a:solidFill>
                <a:latin typeface="Microsoft Sans Serif"/>
                <a:cs typeface="Microsoft Sans Serif"/>
              </a:rPr>
              <a:t>пп</a:t>
            </a:r>
            <a:r>
              <a:rPr sz="2000" dirty="0">
                <a:solidFill>
                  <a:srgbClr val="FFFFFF"/>
                </a:solidFill>
                <a:latin typeface="Microsoft Sans Serif"/>
                <a:cs typeface="Microsoft Sans Serif"/>
              </a:rPr>
              <a:t>:	с	</a:t>
            </a:r>
            <a:r>
              <a:rPr sz="2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р</a:t>
            </a:r>
            <a:r>
              <a:rPr sz="20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о</a:t>
            </a:r>
            <a:r>
              <a:rPr sz="20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жде</a:t>
            </a:r>
            <a:r>
              <a:rPr sz="2000" spc="-40" dirty="0">
                <a:solidFill>
                  <a:srgbClr val="FFFFFF"/>
                </a:solidFill>
                <a:latin typeface="Microsoft Sans Serif"/>
                <a:cs typeface="Microsoft Sans Serif"/>
              </a:rPr>
              <a:t>н</a:t>
            </a:r>
            <a:r>
              <a:rPr sz="2000" dirty="0">
                <a:solidFill>
                  <a:srgbClr val="FFFFFF"/>
                </a:solidFill>
                <a:latin typeface="Microsoft Sans Serif"/>
                <a:cs typeface="Microsoft Sans Serif"/>
              </a:rPr>
              <a:t>ия	</a:t>
            </a:r>
            <a:r>
              <a:rPr sz="2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д</a:t>
            </a:r>
            <a:r>
              <a:rPr sz="2000" dirty="0">
                <a:solidFill>
                  <a:srgbClr val="FFFFFF"/>
                </a:solidFill>
                <a:latin typeface="Microsoft Sans Serif"/>
                <a:cs typeface="Microsoft Sans Serif"/>
              </a:rPr>
              <a:t>о	</a:t>
            </a:r>
            <a:r>
              <a:rPr sz="2000" spc="-85" dirty="0">
                <a:solidFill>
                  <a:srgbClr val="FFFFFF"/>
                </a:solidFill>
                <a:latin typeface="Microsoft Sans Serif"/>
                <a:cs typeface="Microsoft Sans Serif"/>
              </a:rPr>
              <a:t>г</a:t>
            </a:r>
            <a:r>
              <a:rPr sz="2000" spc="-50" dirty="0">
                <a:solidFill>
                  <a:srgbClr val="FFFFFF"/>
                </a:solidFill>
                <a:latin typeface="Microsoft Sans Serif"/>
                <a:cs typeface="Microsoft Sans Serif"/>
              </a:rPr>
              <a:t>о</a:t>
            </a:r>
            <a:r>
              <a:rPr sz="2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да</a:t>
            </a:r>
            <a:endParaRPr sz="2000">
              <a:latin typeface="Microsoft Sans Serif"/>
              <a:cs typeface="Microsoft Sans Serif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872134" y="5173421"/>
            <a:ext cx="3639820" cy="678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7000"/>
              </a:lnSpc>
              <a:spcBef>
                <a:spcPts val="100"/>
              </a:spcBef>
              <a:tabLst>
                <a:tab pos="1934210" algn="l"/>
                <a:tab pos="3080385" algn="l"/>
                <a:tab pos="3481704" algn="l"/>
              </a:tabLst>
            </a:pPr>
            <a:r>
              <a:rPr sz="2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(м</a:t>
            </a:r>
            <a:r>
              <a:rPr sz="20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л</a:t>
            </a:r>
            <a:r>
              <a:rPr sz="2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аде</a:t>
            </a:r>
            <a:r>
              <a:rPr sz="20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н</a:t>
            </a:r>
            <a:r>
              <a:rPr sz="2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ч</a:t>
            </a:r>
            <a:r>
              <a:rPr sz="20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е</a:t>
            </a:r>
            <a:r>
              <a:rPr sz="2000" spc="-65" dirty="0">
                <a:solidFill>
                  <a:srgbClr val="FFFFFF"/>
                </a:solidFill>
                <a:latin typeface="Microsoft Sans Serif"/>
                <a:cs typeface="Microsoft Sans Serif"/>
              </a:rPr>
              <a:t>с</a:t>
            </a:r>
            <a:r>
              <a:rPr sz="2000" spc="-75" dirty="0">
                <a:solidFill>
                  <a:srgbClr val="FFFFFF"/>
                </a:solidFill>
                <a:latin typeface="Microsoft Sans Serif"/>
                <a:cs typeface="Microsoft Sans Serif"/>
              </a:rPr>
              <a:t>к</a:t>
            </a:r>
            <a:r>
              <a:rPr sz="2000" dirty="0">
                <a:solidFill>
                  <a:srgbClr val="FFFFFF"/>
                </a:solidFill>
                <a:latin typeface="Microsoft Sans Serif"/>
                <a:cs typeface="Microsoft Sans Serif"/>
              </a:rPr>
              <a:t>ий	</a:t>
            </a:r>
            <a:r>
              <a:rPr sz="20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п</a:t>
            </a:r>
            <a:r>
              <a:rPr sz="2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ери</a:t>
            </a:r>
            <a:r>
              <a:rPr sz="2000" spc="-60" dirty="0">
                <a:solidFill>
                  <a:srgbClr val="FFFFFF"/>
                </a:solidFill>
                <a:latin typeface="Microsoft Sans Serif"/>
                <a:cs typeface="Microsoft Sans Serif"/>
              </a:rPr>
              <a:t>о</a:t>
            </a:r>
            <a:r>
              <a:rPr sz="2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д</a:t>
            </a:r>
            <a:r>
              <a:rPr sz="20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)</a:t>
            </a:r>
            <a:r>
              <a:rPr sz="2000" dirty="0">
                <a:solidFill>
                  <a:srgbClr val="FFFFFF"/>
                </a:solidFill>
                <a:latin typeface="Microsoft Sans Serif"/>
                <a:cs typeface="Microsoft Sans Serif"/>
              </a:rPr>
              <a:t>;	</a:t>
            </a:r>
            <a:r>
              <a:rPr sz="2000" spc="-50" dirty="0">
                <a:solidFill>
                  <a:srgbClr val="FFFFFF"/>
                </a:solidFill>
                <a:latin typeface="Microsoft Sans Serif"/>
                <a:cs typeface="Microsoft Sans Serif"/>
              </a:rPr>
              <a:t>о</a:t>
            </a:r>
            <a:r>
              <a:rPr sz="2000" dirty="0">
                <a:solidFill>
                  <a:srgbClr val="FFFFFF"/>
                </a:solidFill>
                <a:latin typeface="Microsoft Sans Serif"/>
                <a:cs typeface="Microsoft Sans Serif"/>
              </a:rPr>
              <a:t>т	1  </a:t>
            </a:r>
            <a:r>
              <a:rPr sz="2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до</a:t>
            </a:r>
            <a:r>
              <a:rPr sz="2000" spc="19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FFFFFF"/>
                </a:solidFill>
                <a:latin typeface="Microsoft Sans Serif"/>
                <a:cs typeface="Microsoft Sans Serif"/>
              </a:rPr>
              <a:t>3</a:t>
            </a:r>
            <a:r>
              <a:rPr sz="2000" spc="19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лет</a:t>
            </a:r>
            <a:r>
              <a:rPr sz="2000" spc="18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(ранний</a:t>
            </a:r>
            <a:r>
              <a:rPr sz="2000" spc="18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дошкольный</a:t>
            </a:r>
            <a:endParaRPr sz="2000">
              <a:latin typeface="Microsoft Sans Serif"/>
              <a:cs typeface="Microsoft Sans Serif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872134" y="5825768"/>
            <a:ext cx="3638550" cy="678180"/>
          </a:xfrm>
          <a:prstGeom prst="rect">
            <a:avLst/>
          </a:prstGeom>
        </p:spPr>
        <p:txBody>
          <a:bodyPr vert="horz" wrap="square" lIns="0" tIns="336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65"/>
              </a:spcBef>
              <a:tabLst>
                <a:tab pos="1292860" algn="l"/>
                <a:tab pos="1821814" algn="l"/>
                <a:tab pos="2242185" algn="l"/>
                <a:tab pos="2809240" algn="l"/>
                <a:tab pos="3228340" algn="l"/>
              </a:tabLst>
            </a:pPr>
            <a:r>
              <a:rPr sz="20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п</a:t>
            </a:r>
            <a:r>
              <a:rPr sz="2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ери</a:t>
            </a:r>
            <a:r>
              <a:rPr sz="2000" spc="-50" dirty="0">
                <a:solidFill>
                  <a:srgbClr val="FFFFFF"/>
                </a:solidFill>
                <a:latin typeface="Microsoft Sans Serif"/>
                <a:cs typeface="Microsoft Sans Serif"/>
              </a:rPr>
              <a:t>о</a:t>
            </a:r>
            <a:r>
              <a:rPr sz="2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д</a:t>
            </a:r>
            <a:r>
              <a:rPr sz="2000" dirty="0">
                <a:solidFill>
                  <a:srgbClr val="FFFFFF"/>
                </a:solidFill>
                <a:latin typeface="Microsoft Sans Serif"/>
                <a:cs typeface="Microsoft Sans Serif"/>
              </a:rPr>
              <a:t>);	</a:t>
            </a:r>
            <a:r>
              <a:rPr sz="2000" spc="-50" dirty="0">
                <a:solidFill>
                  <a:srgbClr val="FFFFFF"/>
                </a:solidFill>
                <a:latin typeface="Microsoft Sans Serif"/>
                <a:cs typeface="Microsoft Sans Serif"/>
              </a:rPr>
              <a:t>о</a:t>
            </a:r>
            <a:r>
              <a:rPr sz="2000" dirty="0">
                <a:solidFill>
                  <a:srgbClr val="FFFFFF"/>
                </a:solidFill>
                <a:latin typeface="Microsoft Sans Serif"/>
                <a:cs typeface="Microsoft Sans Serif"/>
              </a:rPr>
              <a:t>т	3	</a:t>
            </a:r>
            <a:r>
              <a:rPr sz="2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д</a:t>
            </a:r>
            <a:r>
              <a:rPr sz="2000" dirty="0">
                <a:solidFill>
                  <a:srgbClr val="FFFFFF"/>
                </a:solidFill>
                <a:latin typeface="Microsoft Sans Serif"/>
                <a:cs typeface="Microsoft Sans Serif"/>
              </a:rPr>
              <a:t>о	7	</a:t>
            </a:r>
            <a:r>
              <a:rPr sz="20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л</a:t>
            </a:r>
            <a:r>
              <a:rPr sz="2000" spc="-70" dirty="0">
                <a:solidFill>
                  <a:srgbClr val="FFFFFF"/>
                </a:solidFill>
                <a:latin typeface="Microsoft Sans Serif"/>
                <a:cs typeface="Microsoft Sans Serif"/>
              </a:rPr>
              <a:t>е</a:t>
            </a:r>
            <a:r>
              <a:rPr sz="2000" dirty="0">
                <a:solidFill>
                  <a:srgbClr val="FFFFFF"/>
                </a:solidFill>
                <a:latin typeface="Microsoft Sans Serif"/>
                <a:cs typeface="Microsoft Sans Serif"/>
              </a:rPr>
              <a:t>т</a:t>
            </a:r>
            <a:endParaRPr sz="20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170"/>
              </a:spcBef>
            </a:pPr>
            <a:r>
              <a:rPr sz="20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(дошкольный</a:t>
            </a:r>
            <a:r>
              <a:rPr sz="2000" spc="-4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период).</a:t>
            </a:r>
            <a:endParaRPr sz="2000">
              <a:latin typeface="Microsoft Sans Serif"/>
              <a:cs typeface="Microsoft Sans Serif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6928484" y="2287270"/>
            <a:ext cx="122555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spc="-10" dirty="0">
                <a:solidFill>
                  <a:srgbClr val="FFFFFF"/>
                </a:solidFill>
                <a:latin typeface="Arial"/>
                <a:cs typeface="Arial"/>
              </a:rPr>
              <a:t>основная</a:t>
            </a:r>
            <a:endParaRPr sz="20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6989444" y="2592070"/>
            <a:ext cx="108902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697865" algn="l"/>
              </a:tabLst>
            </a:pP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-	</a:t>
            </a:r>
            <a:r>
              <a:rPr sz="20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эт</a:t>
            </a:r>
            <a:r>
              <a:rPr sz="2000" dirty="0">
                <a:solidFill>
                  <a:srgbClr val="FFFFFF"/>
                </a:solidFill>
                <a:latin typeface="Microsoft Sans Serif"/>
                <a:cs typeface="Microsoft Sans Serif"/>
              </a:rPr>
              <a:t>о</a:t>
            </a:r>
            <a:endParaRPr sz="2000">
              <a:latin typeface="Microsoft Sans Serif"/>
              <a:cs typeface="Microsoft Sans Serif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8326373" y="2287270"/>
            <a:ext cx="2903220" cy="6356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spc="-5" dirty="0">
                <a:solidFill>
                  <a:srgbClr val="FFFFFF"/>
                </a:solidFill>
                <a:latin typeface="Arial"/>
                <a:cs typeface="Arial"/>
              </a:rPr>
              <a:t>общеобразовательная</a:t>
            </a:r>
            <a:endParaRPr sz="2000">
              <a:latin typeface="Arial"/>
              <a:cs typeface="Arial"/>
            </a:endParaRPr>
          </a:p>
          <a:p>
            <a:pPr marL="339725">
              <a:lnSpc>
                <a:spcPct val="100000"/>
              </a:lnSpc>
            </a:pPr>
            <a:r>
              <a:rPr sz="20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учебно-методическая</a:t>
            </a:r>
            <a:endParaRPr sz="2000">
              <a:latin typeface="Microsoft Sans Serif"/>
              <a:cs typeface="Microsoft Sans Serif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7015353" y="2896870"/>
            <a:ext cx="1807845" cy="636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8895">
              <a:lnSpc>
                <a:spcPct val="100000"/>
              </a:lnSpc>
              <a:spcBef>
                <a:spcPts val="105"/>
              </a:spcBef>
            </a:pPr>
            <a:r>
              <a:rPr sz="2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(федеральный</a:t>
            </a:r>
            <a:endParaRPr sz="20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2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календарный</a:t>
            </a:r>
            <a:endParaRPr sz="2000">
              <a:latin typeface="Microsoft Sans Serif"/>
              <a:cs typeface="Microsoft Sans Serif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8945118" y="2896870"/>
            <a:ext cx="1266825" cy="636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47015">
              <a:lnSpc>
                <a:spcPct val="100000"/>
              </a:lnSpc>
              <a:spcBef>
                <a:spcPts val="105"/>
              </a:spcBef>
            </a:pPr>
            <a:r>
              <a:rPr sz="2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у</a:t>
            </a:r>
            <a:r>
              <a:rPr sz="20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че</a:t>
            </a:r>
            <a:r>
              <a:rPr sz="2000" dirty="0">
                <a:solidFill>
                  <a:srgbClr val="FFFFFF"/>
                </a:solidFill>
                <a:latin typeface="Microsoft Sans Serif"/>
                <a:cs typeface="Microsoft Sans Serif"/>
              </a:rPr>
              <a:t>бный</a:t>
            </a:r>
            <a:endParaRPr sz="20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20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учебный</a:t>
            </a:r>
            <a:endParaRPr sz="2000">
              <a:latin typeface="Microsoft Sans Serif"/>
              <a:cs typeface="Microsoft Sans Serif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5007990" y="2287270"/>
            <a:ext cx="1746885" cy="15506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Ф</a:t>
            </a:r>
            <a:r>
              <a:rPr sz="2000" b="1" spc="5" dirty="0">
                <a:solidFill>
                  <a:srgbClr val="FFFFFF"/>
                </a:solidFill>
                <a:latin typeface="Arial"/>
                <a:cs typeface="Arial"/>
              </a:rPr>
              <a:t>е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дера</a:t>
            </a:r>
            <a:r>
              <a:rPr sz="2000" b="1" spc="-10" dirty="0">
                <a:solidFill>
                  <a:srgbClr val="FFFFFF"/>
                </a:solidFill>
                <a:latin typeface="Arial"/>
                <a:cs typeface="Arial"/>
              </a:rPr>
              <a:t>л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ьная  </a:t>
            </a:r>
            <a:r>
              <a:rPr sz="2000" b="1" spc="-5" dirty="0">
                <a:solidFill>
                  <a:srgbClr val="FFFFFF"/>
                </a:solidFill>
                <a:latin typeface="Arial"/>
                <a:cs typeface="Arial"/>
              </a:rPr>
              <a:t>программа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документация </a:t>
            </a:r>
            <a:r>
              <a:rPr sz="2000" spc="-5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федеральный </a:t>
            </a:r>
            <a:r>
              <a:rPr sz="2000" spc="-5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федеральные</a:t>
            </a:r>
            <a:endParaRPr sz="2000">
              <a:latin typeface="Microsoft Sans Serif"/>
              <a:cs typeface="Microsoft Sans Serif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7080884" y="3506851"/>
            <a:ext cx="274193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402715" algn="l"/>
              </a:tabLst>
            </a:pPr>
            <a:r>
              <a:rPr sz="20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рабочие	</a:t>
            </a:r>
            <a:r>
              <a:rPr sz="20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программы</a:t>
            </a:r>
            <a:endParaRPr sz="2000">
              <a:latin typeface="Microsoft Sans Serif"/>
              <a:cs typeface="Microsoft Sans Serif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10210038" y="2896870"/>
            <a:ext cx="1021080" cy="94106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356870" algn="just">
              <a:lnSpc>
                <a:spcPct val="100000"/>
              </a:lnSpc>
              <a:spcBef>
                <a:spcPts val="105"/>
              </a:spcBef>
            </a:pPr>
            <a:r>
              <a:rPr sz="20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п</a:t>
            </a:r>
            <a:r>
              <a:rPr sz="2000" dirty="0">
                <a:solidFill>
                  <a:srgbClr val="FFFFFF"/>
                </a:solidFill>
                <a:latin typeface="Microsoft Sans Serif"/>
                <a:cs typeface="Microsoft Sans Serif"/>
              </a:rPr>
              <a:t>ла</a:t>
            </a:r>
            <a:r>
              <a:rPr sz="20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н</a:t>
            </a:r>
            <a:r>
              <a:rPr sz="2000" dirty="0">
                <a:solidFill>
                  <a:srgbClr val="FFFFFF"/>
                </a:solidFill>
                <a:latin typeface="Microsoft Sans Serif"/>
                <a:cs typeface="Microsoft Sans Serif"/>
              </a:rPr>
              <a:t>,  </a:t>
            </a:r>
            <a:r>
              <a:rPr sz="20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график, </a:t>
            </a:r>
            <a:r>
              <a:rPr sz="20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у</a:t>
            </a:r>
            <a:r>
              <a:rPr sz="20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че</a:t>
            </a:r>
            <a:r>
              <a:rPr sz="2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б</a:t>
            </a:r>
            <a:r>
              <a:rPr sz="2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ных</a:t>
            </a:r>
            <a:endParaRPr sz="2000">
              <a:latin typeface="Microsoft Sans Serif"/>
              <a:cs typeface="Microsoft Sans Serif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5007990" y="3811651"/>
            <a:ext cx="622109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567180" algn="l"/>
                <a:tab pos="2649220" algn="l"/>
                <a:tab pos="4142740" algn="l"/>
                <a:tab pos="5617210" algn="l"/>
              </a:tabLst>
            </a:pPr>
            <a:r>
              <a:rPr sz="20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п</a:t>
            </a:r>
            <a:r>
              <a:rPr sz="2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р</a:t>
            </a:r>
            <a:r>
              <a:rPr sz="2000" spc="-45" dirty="0">
                <a:solidFill>
                  <a:srgbClr val="FFFFFF"/>
                </a:solidFill>
                <a:latin typeface="Microsoft Sans Serif"/>
                <a:cs typeface="Microsoft Sans Serif"/>
              </a:rPr>
              <a:t>е</a:t>
            </a:r>
            <a:r>
              <a:rPr sz="20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дм</a:t>
            </a:r>
            <a:r>
              <a:rPr sz="2000" spc="-95" dirty="0">
                <a:solidFill>
                  <a:srgbClr val="FFFFFF"/>
                </a:solidFill>
                <a:latin typeface="Microsoft Sans Serif"/>
                <a:cs typeface="Microsoft Sans Serif"/>
              </a:rPr>
              <a:t>е</a:t>
            </a:r>
            <a:r>
              <a:rPr sz="20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т</a:t>
            </a:r>
            <a:r>
              <a:rPr sz="2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ов</a:t>
            </a:r>
            <a:r>
              <a:rPr sz="2000" dirty="0">
                <a:solidFill>
                  <a:srgbClr val="FFFFFF"/>
                </a:solidFill>
                <a:latin typeface="Microsoft Sans Serif"/>
                <a:cs typeface="Microsoft Sans Serif"/>
              </a:rPr>
              <a:t>,	</a:t>
            </a:r>
            <a:r>
              <a:rPr sz="2000" spc="-105" dirty="0">
                <a:solidFill>
                  <a:srgbClr val="FFFFFF"/>
                </a:solidFill>
                <a:latin typeface="Microsoft Sans Serif"/>
                <a:cs typeface="Microsoft Sans Serif"/>
              </a:rPr>
              <a:t>к</a:t>
            </a:r>
            <a:r>
              <a:rPr sz="20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у</a:t>
            </a:r>
            <a:r>
              <a:rPr sz="2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р</a:t>
            </a:r>
            <a:r>
              <a:rPr sz="20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с</a:t>
            </a:r>
            <a:r>
              <a:rPr sz="20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о</a:t>
            </a:r>
            <a:r>
              <a:rPr sz="20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в</a:t>
            </a:r>
            <a:r>
              <a:rPr sz="2000" dirty="0">
                <a:solidFill>
                  <a:srgbClr val="FFFFFF"/>
                </a:solidFill>
                <a:latin typeface="Microsoft Sans Serif"/>
                <a:cs typeface="Microsoft Sans Serif"/>
              </a:rPr>
              <a:t>,	</a:t>
            </a:r>
            <a:r>
              <a:rPr sz="2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д</a:t>
            </a:r>
            <a:r>
              <a:rPr sz="20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и</a:t>
            </a:r>
            <a:r>
              <a:rPr sz="2000" dirty="0">
                <a:solidFill>
                  <a:srgbClr val="FFFFFF"/>
                </a:solidFill>
                <a:latin typeface="Microsoft Sans Serif"/>
                <a:cs typeface="Microsoft Sans Serif"/>
              </a:rPr>
              <a:t>сц</a:t>
            </a:r>
            <a:r>
              <a:rPr sz="2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и</a:t>
            </a:r>
            <a:r>
              <a:rPr sz="20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п</a:t>
            </a:r>
            <a:r>
              <a:rPr sz="20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л</a:t>
            </a:r>
            <a:r>
              <a:rPr sz="2000" dirty="0">
                <a:solidFill>
                  <a:srgbClr val="FFFFFF"/>
                </a:solidFill>
                <a:latin typeface="Microsoft Sans Serif"/>
                <a:cs typeface="Microsoft Sans Serif"/>
              </a:rPr>
              <a:t>и</a:t>
            </a:r>
            <a:r>
              <a:rPr sz="2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н</a:t>
            </a:r>
            <a:r>
              <a:rPr sz="2000" dirty="0">
                <a:solidFill>
                  <a:srgbClr val="FFFFFF"/>
                </a:solidFill>
                <a:latin typeface="Microsoft Sans Serif"/>
                <a:cs typeface="Microsoft Sans Serif"/>
              </a:rPr>
              <a:t>	</a:t>
            </a:r>
            <a:r>
              <a:rPr sz="20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(м</a:t>
            </a:r>
            <a:r>
              <a:rPr sz="2000" spc="-75" dirty="0">
                <a:solidFill>
                  <a:srgbClr val="FFFFFF"/>
                </a:solidFill>
                <a:latin typeface="Microsoft Sans Serif"/>
                <a:cs typeface="Microsoft Sans Serif"/>
              </a:rPr>
              <a:t>о</a:t>
            </a:r>
            <a:r>
              <a:rPr sz="2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д</a:t>
            </a:r>
            <a:r>
              <a:rPr sz="2000" spc="-60" dirty="0">
                <a:solidFill>
                  <a:srgbClr val="FFFFFF"/>
                </a:solidFill>
                <a:latin typeface="Microsoft Sans Serif"/>
                <a:cs typeface="Microsoft Sans Serif"/>
              </a:rPr>
              <a:t>у</a:t>
            </a:r>
            <a:r>
              <a:rPr sz="20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ле</a:t>
            </a:r>
            <a:r>
              <a:rPr sz="2000" dirty="0">
                <a:solidFill>
                  <a:srgbClr val="FFFFFF"/>
                </a:solidFill>
                <a:latin typeface="Microsoft Sans Serif"/>
                <a:cs typeface="Microsoft Sans Serif"/>
              </a:rPr>
              <a:t>й),	</a:t>
            </a:r>
            <a:r>
              <a:rPr sz="2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и</a:t>
            </a:r>
            <a:r>
              <a:rPr sz="20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н</a:t>
            </a:r>
            <a:r>
              <a:rPr sz="2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ы</a:t>
            </a:r>
            <a:r>
              <a:rPr sz="2000" dirty="0">
                <a:solidFill>
                  <a:srgbClr val="FFFFFF"/>
                </a:solidFill>
                <a:latin typeface="Microsoft Sans Serif"/>
                <a:cs typeface="Microsoft Sans Serif"/>
              </a:rPr>
              <a:t>х</a:t>
            </a:r>
            <a:endParaRPr sz="2000">
              <a:latin typeface="Microsoft Sans Serif"/>
              <a:cs typeface="Microsoft Sans Serif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5007990" y="4116451"/>
            <a:ext cx="1615440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000" spc="-105" dirty="0">
                <a:solidFill>
                  <a:srgbClr val="FFFFFF"/>
                </a:solidFill>
                <a:latin typeface="Microsoft Sans Serif"/>
                <a:cs typeface="Microsoft Sans Serif"/>
              </a:rPr>
              <a:t>к</a:t>
            </a:r>
            <a:r>
              <a:rPr sz="20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омпон</a:t>
            </a:r>
            <a:r>
              <a:rPr sz="20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е</a:t>
            </a:r>
            <a:r>
              <a:rPr sz="2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н</a:t>
            </a:r>
            <a:r>
              <a:rPr sz="2000" spc="-40" dirty="0">
                <a:solidFill>
                  <a:srgbClr val="FFFFFF"/>
                </a:solidFill>
                <a:latin typeface="Microsoft Sans Serif"/>
                <a:cs typeface="Microsoft Sans Serif"/>
              </a:rPr>
              <a:t>т</a:t>
            </a:r>
            <a:r>
              <a:rPr sz="2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о</a:t>
            </a:r>
            <a:r>
              <a:rPr sz="2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в</a:t>
            </a:r>
            <a:r>
              <a:rPr sz="2000" dirty="0">
                <a:solidFill>
                  <a:srgbClr val="FFFFFF"/>
                </a:solidFill>
                <a:latin typeface="Microsoft Sans Serif"/>
                <a:cs typeface="Microsoft Sans Serif"/>
              </a:rPr>
              <a:t>,  </a:t>
            </a:r>
            <a:r>
              <a:rPr sz="20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воспитания,</a:t>
            </a:r>
            <a:endParaRPr sz="2000">
              <a:latin typeface="Microsoft Sans Serif"/>
              <a:cs typeface="Microsoft Sans Serif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6753225" y="4116451"/>
            <a:ext cx="4475480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88265">
              <a:lnSpc>
                <a:spcPct val="100000"/>
              </a:lnSpc>
              <a:spcBef>
                <a:spcPts val="100"/>
              </a:spcBef>
              <a:tabLst>
                <a:tab pos="1958975" algn="l"/>
                <a:tab pos="3176270" algn="l"/>
              </a:tabLst>
            </a:pPr>
            <a:r>
              <a:rPr sz="2000" dirty="0">
                <a:solidFill>
                  <a:srgbClr val="FFFFFF"/>
                </a:solidFill>
                <a:latin typeface="Microsoft Sans Serif"/>
                <a:cs typeface="Microsoft Sans Serif"/>
              </a:rPr>
              <a:t>ф</a:t>
            </a:r>
            <a:r>
              <a:rPr sz="2000" spc="-55" dirty="0">
                <a:solidFill>
                  <a:srgbClr val="FFFFFF"/>
                </a:solidFill>
                <a:latin typeface="Microsoft Sans Serif"/>
                <a:cs typeface="Microsoft Sans Serif"/>
              </a:rPr>
              <a:t>е</a:t>
            </a:r>
            <a:r>
              <a:rPr sz="2000" dirty="0">
                <a:solidFill>
                  <a:srgbClr val="FFFFFF"/>
                </a:solidFill>
                <a:latin typeface="Microsoft Sans Serif"/>
                <a:cs typeface="Microsoft Sans Serif"/>
              </a:rPr>
              <a:t>дера</a:t>
            </a:r>
            <a:r>
              <a:rPr sz="20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л</a:t>
            </a:r>
            <a:r>
              <a:rPr sz="20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ь</a:t>
            </a:r>
            <a:r>
              <a:rPr sz="2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на</a:t>
            </a:r>
            <a:r>
              <a:rPr sz="2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я</a:t>
            </a:r>
            <a:r>
              <a:rPr sz="2000" dirty="0">
                <a:solidFill>
                  <a:srgbClr val="FFFFFF"/>
                </a:solidFill>
                <a:latin typeface="Microsoft Sans Serif"/>
                <a:cs typeface="Microsoft Sans Serif"/>
              </a:rPr>
              <a:t>	</a:t>
            </a:r>
            <a:r>
              <a:rPr sz="2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ра</a:t>
            </a:r>
            <a:r>
              <a:rPr sz="20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б</a:t>
            </a:r>
            <a:r>
              <a:rPr sz="2000" spc="-60" dirty="0">
                <a:solidFill>
                  <a:srgbClr val="FFFFFF"/>
                </a:solidFill>
                <a:latin typeface="Microsoft Sans Serif"/>
                <a:cs typeface="Microsoft Sans Serif"/>
              </a:rPr>
              <a:t>о</a:t>
            </a:r>
            <a:r>
              <a:rPr sz="2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ч</a:t>
            </a:r>
            <a:r>
              <a:rPr sz="20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а</a:t>
            </a:r>
            <a:r>
              <a:rPr sz="2000" dirty="0">
                <a:solidFill>
                  <a:srgbClr val="FFFFFF"/>
                </a:solidFill>
                <a:latin typeface="Microsoft Sans Serif"/>
                <a:cs typeface="Microsoft Sans Serif"/>
              </a:rPr>
              <a:t>я	</a:t>
            </a:r>
            <a:r>
              <a:rPr sz="20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п</a:t>
            </a:r>
            <a:r>
              <a:rPr sz="20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рограм</a:t>
            </a:r>
            <a:r>
              <a:rPr sz="2000" spc="-40" dirty="0">
                <a:solidFill>
                  <a:srgbClr val="FFFFFF"/>
                </a:solidFill>
                <a:latin typeface="Microsoft Sans Serif"/>
                <a:cs typeface="Microsoft Sans Serif"/>
              </a:rPr>
              <a:t>м</a:t>
            </a:r>
            <a:r>
              <a:rPr sz="2000" dirty="0">
                <a:solidFill>
                  <a:srgbClr val="FFFFFF"/>
                </a:solidFill>
                <a:latin typeface="Microsoft Sans Serif"/>
                <a:cs typeface="Microsoft Sans Serif"/>
              </a:rPr>
              <a:t>а  </a:t>
            </a:r>
            <a:r>
              <a:rPr sz="2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федеральный</a:t>
            </a:r>
            <a:endParaRPr sz="2000">
              <a:latin typeface="Microsoft Sans Serif"/>
              <a:cs typeface="Microsoft Sans Serif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8736330" y="4421251"/>
            <a:ext cx="249555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914525" algn="l"/>
              </a:tabLst>
            </a:pPr>
            <a:r>
              <a:rPr sz="2000" spc="-95" dirty="0">
                <a:solidFill>
                  <a:srgbClr val="FFFFFF"/>
                </a:solidFill>
                <a:latin typeface="Microsoft Sans Serif"/>
                <a:cs typeface="Microsoft Sans Serif"/>
              </a:rPr>
              <a:t>к</a:t>
            </a:r>
            <a:r>
              <a:rPr sz="2000" dirty="0">
                <a:solidFill>
                  <a:srgbClr val="FFFFFF"/>
                </a:solidFill>
                <a:latin typeface="Microsoft Sans Serif"/>
                <a:cs typeface="Microsoft Sans Serif"/>
              </a:rPr>
              <a:t>але</a:t>
            </a:r>
            <a:r>
              <a:rPr sz="2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н</a:t>
            </a:r>
            <a:r>
              <a:rPr sz="2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дарн</a:t>
            </a:r>
            <a:r>
              <a:rPr sz="20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ы</a:t>
            </a:r>
            <a:r>
              <a:rPr sz="2000" dirty="0">
                <a:solidFill>
                  <a:srgbClr val="FFFFFF"/>
                </a:solidFill>
                <a:latin typeface="Microsoft Sans Serif"/>
                <a:cs typeface="Microsoft Sans Serif"/>
              </a:rPr>
              <a:t>й	</a:t>
            </a:r>
            <a:r>
              <a:rPr sz="20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п</a:t>
            </a:r>
            <a:r>
              <a:rPr sz="2000" dirty="0">
                <a:solidFill>
                  <a:srgbClr val="FFFFFF"/>
                </a:solidFill>
                <a:latin typeface="Microsoft Sans Serif"/>
                <a:cs typeface="Microsoft Sans Serif"/>
              </a:rPr>
              <a:t>лан</a:t>
            </a:r>
            <a:endParaRPr sz="2000">
              <a:latin typeface="Microsoft Sans Serif"/>
              <a:cs typeface="Microsoft Sans Serif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5007990" y="4726000"/>
            <a:ext cx="6221095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2094230" algn="l"/>
                <a:tab pos="3314065" algn="l"/>
                <a:tab pos="5318125" algn="l"/>
              </a:tabLst>
            </a:pPr>
            <a:r>
              <a:rPr sz="20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воспитательной	</a:t>
            </a:r>
            <a:r>
              <a:rPr sz="2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работы),	</a:t>
            </a:r>
            <a:r>
              <a:rPr sz="20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определяющая	единые</a:t>
            </a:r>
            <a:endParaRPr sz="2000">
              <a:latin typeface="Microsoft Sans Serif"/>
              <a:cs typeface="Microsoft Sans Serif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5007990" y="5031104"/>
            <a:ext cx="622236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82625" algn="l"/>
                <a:tab pos="2281555" algn="l"/>
                <a:tab pos="3847465" algn="l"/>
                <a:tab pos="5077460" algn="l"/>
                <a:tab pos="6066790" algn="l"/>
              </a:tabLst>
            </a:pPr>
            <a:r>
              <a:rPr sz="2000" dirty="0">
                <a:solidFill>
                  <a:srgbClr val="FFFFFF"/>
                </a:solidFill>
                <a:latin typeface="Microsoft Sans Serif"/>
                <a:cs typeface="Microsoft Sans Serif"/>
              </a:rPr>
              <a:t>дл</a:t>
            </a:r>
            <a:r>
              <a:rPr sz="20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я</a:t>
            </a:r>
            <a:r>
              <a:rPr sz="2000" dirty="0">
                <a:solidFill>
                  <a:srgbClr val="FFFFFF"/>
                </a:solidFill>
                <a:latin typeface="Microsoft Sans Serif"/>
                <a:cs typeface="Microsoft Sans Serif"/>
              </a:rPr>
              <a:t>	</a:t>
            </a:r>
            <a:r>
              <a:rPr sz="2000" spc="-90" dirty="0">
                <a:solidFill>
                  <a:srgbClr val="FFFFFF"/>
                </a:solidFill>
                <a:latin typeface="Microsoft Sans Serif"/>
                <a:cs typeface="Microsoft Sans Serif"/>
              </a:rPr>
              <a:t>Р</a:t>
            </a:r>
            <a:r>
              <a:rPr sz="2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осси</a:t>
            </a:r>
            <a:r>
              <a:rPr sz="20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й</a:t>
            </a:r>
            <a:r>
              <a:rPr sz="2000" spc="-65" dirty="0">
                <a:solidFill>
                  <a:srgbClr val="FFFFFF"/>
                </a:solidFill>
                <a:latin typeface="Microsoft Sans Serif"/>
                <a:cs typeface="Microsoft Sans Serif"/>
              </a:rPr>
              <a:t>с</a:t>
            </a:r>
            <a:r>
              <a:rPr sz="2000" spc="-40" dirty="0">
                <a:solidFill>
                  <a:srgbClr val="FFFFFF"/>
                </a:solidFill>
                <a:latin typeface="Microsoft Sans Serif"/>
                <a:cs typeface="Microsoft Sans Serif"/>
              </a:rPr>
              <a:t>к</a:t>
            </a:r>
            <a:r>
              <a:rPr sz="2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о</a:t>
            </a:r>
            <a:r>
              <a:rPr sz="2000" dirty="0">
                <a:solidFill>
                  <a:srgbClr val="FFFFFF"/>
                </a:solidFill>
                <a:latin typeface="Microsoft Sans Serif"/>
                <a:cs typeface="Microsoft Sans Serif"/>
              </a:rPr>
              <a:t>й	</a:t>
            </a:r>
            <a:r>
              <a:rPr sz="2000" spc="-110" dirty="0">
                <a:solidFill>
                  <a:srgbClr val="FFFFFF"/>
                </a:solidFill>
                <a:latin typeface="Microsoft Sans Serif"/>
                <a:cs typeface="Microsoft Sans Serif"/>
              </a:rPr>
              <a:t>Ф</a:t>
            </a:r>
            <a:r>
              <a:rPr sz="2000" spc="-120" dirty="0">
                <a:solidFill>
                  <a:srgbClr val="FFFFFF"/>
                </a:solidFill>
                <a:latin typeface="Microsoft Sans Serif"/>
                <a:cs typeface="Microsoft Sans Serif"/>
              </a:rPr>
              <a:t>е</a:t>
            </a:r>
            <a:r>
              <a:rPr sz="2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д</a:t>
            </a:r>
            <a:r>
              <a:rPr sz="20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ер</a:t>
            </a:r>
            <a:r>
              <a:rPr sz="2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аци</a:t>
            </a:r>
            <a:r>
              <a:rPr sz="2000" dirty="0">
                <a:solidFill>
                  <a:srgbClr val="FFFFFF"/>
                </a:solidFill>
                <a:latin typeface="Microsoft Sans Serif"/>
                <a:cs typeface="Microsoft Sans Serif"/>
              </a:rPr>
              <a:t>и	</a:t>
            </a:r>
            <a:r>
              <a:rPr sz="2000" spc="-45" dirty="0">
                <a:solidFill>
                  <a:srgbClr val="FFFFFF"/>
                </a:solidFill>
                <a:latin typeface="Microsoft Sans Serif"/>
                <a:cs typeface="Microsoft Sans Serif"/>
              </a:rPr>
              <a:t>б</a:t>
            </a:r>
            <a:r>
              <a:rPr sz="20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а</a:t>
            </a:r>
            <a:r>
              <a:rPr sz="2000" spc="-105" dirty="0">
                <a:solidFill>
                  <a:srgbClr val="FFFFFF"/>
                </a:solidFill>
                <a:latin typeface="Microsoft Sans Serif"/>
                <a:cs typeface="Microsoft Sans Serif"/>
              </a:rPr>
              <a:t>з</a:t>
            </a:r>
            <a:r>
              <a:rPr sz="2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о</a:t>
            </a:r>
            <a:r>
              <a:rPr sz="2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в</a:t>
            </a:r>
            <a:r>
              <a:rPr sz="2000" dirty="0">
                <a:solidFill>
                  <a:srgbClr val="FFFFFF"/>
                </a:solidFill>
                <a:latin typeface="Microsoft Sans Serif"/>
                <a:cs typeface="Microsoft Sans Serif"/>
              </a:rPr>
              <a:t>ые	</a:t>
            </a:r>
            <a:r>
              <a:rPr sz="2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о</a:t>
            </a:r>
            <a:r>
              <a:rPr sz="2000" spc="-70" dirty="0">
                <a:solidFill>
                  <a:srgbClr val="FFFFFF"/>
                </a:solidFill>
                <a:latin typeface="Microsoft Sans Serif"/>
                <a:cs typeface="Microsoft Sans Serif"/>
              </a:rPr>
              <a:t>б</a:t>
            </a:r>
            <a:r>
              <a:rPr sz="20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ъ</a:t>
            </a:r>
            <a:r>
              <a:rPr sz="2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е</a:t>
            </a:r>
            <a:r>
              <a:rPr sz="2000" spc="-50" dirty="0">
                <a:solidFill>
                  <a:srgbClr val="FFFFFF"/>
                </a:solidFill>
                <a:latin typeface="Microsoft Sans Serif"/>
                <a:cs typeface="Microsoft Sans Serif"/>
              </a:rPr>
              <a:t>м</a:t>
            </a:r>
            <a:r>
              <a:rPr sz="2000" dirty="0">
                <a:solidFill>
                  <a:srgbClr val="FFFFFF"/>
                </a:solidFill>
                <a:latin typeface="Microsoft Sans Serif"/>
                <a:cs typeface="Microsoft Sans Serif"/>
              </a:rPr>
              <a:t>	и</a:t>
            </a:r>
            <a:endParaRPr sz="2000">
              <a:latin typeface="Microsoft Sans Serif"/>
              <a:cs typeface="Microsoft Sans Serif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5007990" y="5335930"/>
            <a:ext cx="6221095" cy="12458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0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содержание</a:t>
            </a:r>
            <a:r>
              <a:rPr sz="2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образования</a:t>
            </a:r>
            <a:r>
              <a:rPr sz="20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определенного</a:t>
            </a:r>
            <a:r>
              <a:rPr sz="20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уровня </a:t>
            </a:r>
            <a:r>
              <a:rPr sz="2000" dirty="0">
                <a:solidFill>
                  <a:srgbClr val="FFFFFF"/>
                </a:solidFill>
                <a:latin typeface="Microsoft Sans Serif"/>
                <a:cs typeface="Microsoft Sans Serif"/>
              </a:rPr>
              <a:t>и </a:t>
            </a:r>
            <a:r>
              <a:rPr sz="20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FFFFFF"/>
                </a:solidFill>
                <a:latin typeface="Microsoft Sans Serif"/>
                <a:cs typeface="Microsoft Sans Serif"/>
              </a:rPr>
              <a:t>(или) </a:t>
            </a:r>
            <a:r>
              <a:rPr sz="20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определенной </a:t>
            </a:r>
            <a:r>
              <a:rPr sz="2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направленности, </a:t>
            </a:r>
            <a:r>
              <a:rPr sz="20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планируемые </a:t>
            </a:r>
            <a:r>
              <a:rPr sz="2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0" spc="-45" dirty="0">
                <a:solidFill>
                  <a:srgbClr val="FFFFFF"/>
                </a:solidFill>
                <a:latin typeface="Microsoft Sans Serif"/>
                <a:cs typeface="Microsoft Sans Serif"/>
              </a:rPr>
              <a:t>результаты</a:t>
            </a:r>
            <a:r>
              <a:rPr sz="2000" spc="3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освоения</a:t>
            </a:r>
            <a:r>
              <a:rPr sz="2000" spc="36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образовательной</a:t>
            </a:r>
            <a:r>
              <a:rPr sz="2000" spc="36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программы;</a:t>
            </a:r>
            <a:endParaRPr sz="2000">
              <a:latin typeface="Microsoft Sans Serif"/>
              <a:cs typeface="Microsoft Sans Serif"/>
            </a:endParaRPr>
          </a:p>
          <a:p>
            <a:pPr marL="1899285">
              <a:lnSpc>
                <a:spcPct val="100000"/>
              </a:lnSpc>
              <a:spcBef>
                <a:spcPts val="5"/>
              </a:spcBef>
            </a:pPr>
            <a:r>
              <a:rPr sz="2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(</a:t>
            </a:r>
            <a:r>
              <a:rPr sz="2000" i="1" spc="-10" dirty="0">
                <a:solidFill>
                  <a:srgbClr val="FFFFFF"/>
                </a:solidFill>
                <a:latin typeface="Arial"/>
                <a:cs typeface="Arial"/>
              </a:rPr>
              <a:t>Ст.2</a:t>
            </a:r>
            <a:r>
              <a:rPr sz="2000" i="1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i="1" spc="-5" dirty="0">
                <a:solidFill>
                  <a:srgbClr val="FFFFFF"/>
                </a:solidFill>
                <a:latin typeface="Arial"/>
                <a:cs typeface="Arial"/>
              </a:rPr>
              <a:t>Закона</a:t>
            </a:r>
            <a:r>
              <a:rPr sz="2000" i="1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i="1" dirty="0">
                <a:solidFill>
                  <a:srgbClr val="FFFFFF"/>
                </a:solidFill>
                <a:latin typeface="Arial"/>
                <a:cs typeface="Arial"/>
              </a:rPr>
              <a:t>об</a:t>
            </a:r>
            <a:r>
              <a:rPr sz="2000" i="1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i="1" spc="-15" dirty="0">
                <a:solidFill>
                  <a:srgbClr val="FFFFFF"/>
                </a:solidFill>
                <a:latin typeface="Arial"/>
                <a:cs typeface="Arial"/>
              </a:rPr>
              <a:t>образовании</a:t>
            </a:r>
            <a:r>
              <a:rPr sz="2000" i="1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i="1" dirty="0">
                <a:solidFill>
                  <a:srgbClr val="FFFFFF"/>
                </a:solidFill>
                <a:latin typeface="Arial"/>
                <a:cs typeface="Arial"/>
              </a:rPr>
              <a:t>в</a:t>
            </a:r>
            <a:r>
              <a:rPr sz="2000" i="1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i="1" spc="-10" dirty="0">
                <a:solidFill>
                  <a:srgbClr val="FFFFFF"/>
                </a:solidFill>
                <a:latin typeface="Arial"/>
                <a:cs typeface="Arial"/>
              </a:rPr>
              <a:t>РФ</a:t>
            </a:r>
            <a:r>
              <a:rPr sz="2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)</a:t>
            </a:r>
            <a:endParaRPr sz="20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526539"/>
            <a:ext cx="7422515" cy="5331457"/>
            <a:chOff x="0" y="1526539"/>
            <a:chExt cx="7422515" cy="5331457"/>
          </a:xfrm>
          <a:solidFill>
            <a:srgbClr val="0070C0"/>
          </a:solidFill>
        </p:grpSpPr>
        <p:sp>
          <p:nvSpPr>
            <p:cNvPr id="4" name="object 4"/>
            <p:cNvSpPr/>
            <p:nvPr/>
          </p:nvSpPr>
          <p:spPr>
            <a:xfrm>
              <a:off x="6029325" y="2631820"/>
              <a:ext cx="1393190" cy="923290"/>
            </a:xfrm>
            <a:custGeom>
              <a:avLst/>
              <a:gdLst/>
              <a:ahLst/>
              <a:cxnLst/>
              <a:rect l="l" t="t" r="r" b="b"/>
              <a:pathLst>
                <a:path w="1393190" h="923289">
                  <a:moveTo>
                    <a:pt x="696595" y="0"/>
                  </a:moveTo>
                  <a:lnTo>
                    <a:pt x="639468" y="1530"/>
                  </a:lnTo>
                  <a:lnTo>
                    <a:pt x="583612" y="6044"/>
                  </a:lnTo>
                  <a:lnTo>
                    <a:pt x="529206" y="13420"/>
                  </a:lnTo>
                  <a:lnTo>
                    <a:pt x="476430" y="23541"/>
                  </a:lnTo>
                  <a:lnTo>
                    <a:pt x="425463" y="36288"/>
                  </a:lnTo>
                  <a:lnTo>
                    <a:pt x="376485" y="51541"/>
                  </a:lnTo>
                  <a:lnTo>
                    <a:pt x="329674" y="69181"/>
                  </a:lnTo>
                  <a:lnTo>
                    <a:pt x="285210" y="89091"/>
                  </a:lnTo>
                  <a:lnTo>
                    <a:pt x="243273" y="111149"/>
                  </a:lnTo>
                  <a:lnTo>
                    <a:pt x="204041" y="135239"/>
                  </a:lnTo>
                  <a:lnTo>
                    <a:pt x="167694" y="161240"/>
                  </a:lnTo>
                  <a:lnTo>
                    <a:pt x="134412" y="189033"/>
                  </a:lnTo>
                  <a:lnTo>
                    <a:pt x="104374" y="218501"/>
                  </a:lnTo>
                  <a:lnTo>
                    <a:pt x="77759" y="249523"/>
                  </a:lnTo>
                  <a:lnTo>
                    <a:pt x="54746" y="281981"/>
                  </a:lnTo>
                  <a:lnTo>
                    <a:pt x="35516" y="315756"/>
                  </a:lnTo>
                  <a:lnTo>
                    <a:pt x="20246" y="350729"/>
                  </a:lnTo>
                  <a:lnTo>
                    <a:pt x="2309" y="423792"/>
                  </a:lnTo>
                  <a:lnTo>
                    <a:pt x="0" y="461644"/>
                  </a:lnTo>
                  <a:lnTo>
                    <a:pt x="2309" y="499514"/>
                  </a:lnTo>
                  <a:lnTo>
                    <a:pt x="20246" y="572602"/>
                  </a:lnTo>
                  <a:lnTo>
                    <a:pt x="35516" y="607582"/>
                  </a:lnTo>
                  <a:lnTo>
                    <a:pt x="54746" y="641361"/>
                  </a:lnTo>
                  <a:lnTo>
                    <a:pt x="77759" y="673822"/>
                  </a:lnTo>
                  <a:lnTo>
                    <a:pt x="104374" y="704844"/>
                  </a:lnTo>
                  <a:lnTo>
                    <a:pt x="134412" y="734310"/>
                  </a:lnTo>
                  <a:lnTo>
                    <a:pt x="167694" y="762101"/>
                  </a:lnTo>
                  <a:lnTo>
                    <a:pt x="204041" y="788098"/>
                  </a:lnTo>
                  <a:lnTo>
                    <a:pt x="243273" y="812182"/>
                  </a:lnTo>
                  <a:lnTo>
                    <a:pt x="285210" y="834235"/>
                  </a:lnTo>
                  <a:lnTo>
                    <a:pt x="329674" y="854138"/>
                  </a:lnTo>
                  <a:lnTo>
                    <a:pt x="376485" y="871772"/>
                  </a:lnTo>
                  <a:lnTo>
                    <a:pt x="425463" y="887019"/>
                  </a:lnTo>
                  <a:lnTo>
                    <a:pt x="476430" y="899760"/>
                  </a:lnTo>
                  <a:lnTo>
                    <a:pt x="529206" y="909876"/>
                  </a:lnTo>
                  <a:lnTo>
                    <a:pt x="583612" y="917249"/>
                  </a:lnTo>
                  <a:lnTo>
                    <a:pt x="639468" y="921760"/>
                  </a:lnTo>
                  <a:lnTo>
                    <a:pt x="696595" y="923289"/>
                  </a:lnTo>
                  <a:lnTo>
                    <a:pt x="753720" y="921760"/>
                  </a:lnTo>
                  <a:lnTo>
                    <a:pt x="809574" y="917249"/>
                  </a:lnTo>
                  <a:lnTo>
                    <a:pt x="863975" y="909876"/>
                  </a:lnTo>
                  <a:lnTo>
                    <a:pt x="916745" y="899760"/>
                  </a:lnTo>
                  <a:lnTo>
                    <a:pt x="967706" y="887019"/>
                  </a:lnTo>
                  <a:lnTo>
                    <a:pt x="1016677" y="871772"/>
                  </a:lnTo>
                  <a:lnTo>
                    <a:pt x="1063479" y="854138"/>
                  </a:lnTo>
                  <a:lnTo>
                    <a:pt x="1107934" y="834235"/>
                  </a:lnTo>
                  <a:lnTo>
                    <a:pt x="1149862" y="812182"/>
                  </a:lnTo>
                  <a:lnTo>
                    <a:pt x="1189085" y="788098"/>
                  </a:lnTo>
                  <a:lnTo>
                    <a:pt x="1225422" y="762101"/>
                  </a:lnTo>
                  <a:lnTo>
                    <a:pt x="1258694" y="734310"/>
                  </a:lnTo>
                  <a:lnTo>
                    <a:pt x="1288724" y="704844"/>
                  </a:lnTo>
                  <a:lnTo>
                    <a:pt x="1315330" y="673822"/>
                  </a:lnTo>
                  <a:lnTo>
                    <a:pt x="1338335" y="641361"/>
                  </a:lnTo>
                  <a:lnTo>
                    <a:pt x="1357559" y="607582"/>
                  </a:lnTo>
                  <a:lnTo>
                    <a:pt x="1372823" y="572602"/>
                  </a:lnTo>
                  <a:lnTo>
                    <a:pt x="1390754" y="499514"/>
                  </a:lnTo>
                  <a:lnTo>
                    <a:pt x="1393063" y="461644"/>
                  </a:lnTo>
                  <a:lnTo>
                    <a:pt x="1390754" y="423792"/>
                  </a:lnTo>
                  <a:lnTo>
                    <a:pt x="1372823" y="350729"/>
                  </a:lnTo>
                  <a:lnTo>
                    <a:pt x="1357559" y="315756"/>
                  </a:lnTo>
                  <a:lnTo>
                    <a:pt x="1338335" y="281981"/>
                  </a:lnTo>
                  <a:lnTo>
                    <a:pt x="1315330" y="249523"/>
                  </a:lnTo>
                  <a:lnTo>
                    <a:pt x="1288724" y="218501"/>
                  </a:lnTo>
                  <a:lnTo>
                    <a:pt x="1258694" y="189033"/>
                  </a:lnTo>
                  <a:lnTo>
                    <a:pt x="1225422" y="161240"/>
                  </a:lnTo>
                  <a:lnTo>
                    <a:pt x="1189085" y="135239"/>
                  </a:lnTo>
                  <a:lnTo>
                    <a:pt x="1149862" y="111149"/>
                  </a:lnTo>
                  <a:lnTo>
                    <a:pt x="1107934" y="89091"/>
                  </a:lnTo>
                  <a:lnTo>
                    <a:pt x="1063479" y="69181"/>
                  </a:lnTo>
                  <a:lnTo>
                    <a:pt x="1016677" y="51541"/>
                  </a:lnTo>
                  <a:lnTo>
                    <a:pt x="967706" y="36288"/>
                  </a:lnTo>
                  <a:lnTo>
                    <a:pt x="916745" y="23541"/>
                  </a:lnTo>
                  <a:lnTo>
                    <a:pt x="863975" y="13420"/>
                  </a:lnTo>
                  <a:lnTo>
                    <a:pt x="809574" y="6044"/>
                  </a:lnTo>
                  <a:lnTo>
                    <a:pt x="753720" y="1530"/>
                  </a:lnTo>
                  <a:lnTo>
                    <a:pt x="69659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2990976"/>
              <a:ext cx="5861685" cy="923290"/>
            </a:xfrm>
            <a:custGeom>
              <a:avLst/>
              <a:gdLst/>
              <a:ahLst/>
              <a:cxnLst/>
              <a:rect l="l" t="t" r="r" b="b"/>
              <a:pathLst>
                <a:path w="5861685" h="923289">
                  <a:moveTo>
                    <a:pt x="1469771" y="0"/>
                  </a:moveTo>
                  <a:lnTo>
                    <a:pt x="1390845" y="73"/>
                  </a:lnTo>
                  <a:lnTo>
                    <a:pt x="1312256" y="291"/>
                  </a:lnTo>
                  <a:lnTo>
                    <a:pt x="1234016" y="653"/>
                  </a:lnTo>
                  <a:lnTo>
                    <a:pt x="1156136" y="1158"/>
                  </a:lnTo>
                  <a:lnTo>
                    <a:pt x="1078629" y="1805"/>
                  </a:lnTo>
                  <a:lnTo>
                    <a:pt x="1001505" y="2592"/>
                  </a:lnTo>
                  <a:lnTo>
                    <a:pt x="924776" y="3518"/>
                  </a:lnTo>
                  <a:lnTo>
                    <a:pt x="848454" y="4583"/>
                  </a:lnTo>
                  <a:lnTo>
                    <a:pt x="772550" y="5784"/>
                  </a:lnTo>
                  <a:lnTo>
                    <a:pt x="697077" y="7120"/>
                  </a:lnTo>
                  <a:lnTo>
                    <a:pt x="622045" y="8591"/>
                  </a:lnTo>
                  <a:lnTo>
                    <a:pt x="0" y="26499"/>
                  </a:lnTo>
                  <a:lnTo>
                    <a:pt x="0" y="896777"/>
                  </a:lnTo>
                  <a:lnTo>
                    <a:pt x="697077" y="916165"/>
                  </a:lnTo>
                  <a:lnTo>
                    <a:pt x="1469771" y="923290"/>
                  </a:lnTo>
                  <a:lnTo>
                    <a:pt x="1548701" y="923216"/>
                  </a:lnTo>
                  <a:lnTo>
                    <a:pt x="1627293" y="922998"/>
                  </a:lnTo>
                  <a:lnTo>
                    <a:pt x="1705537" y="922635"/>
                  </a:lnTo>
                  <a:lnTo>
                    <a:pt x="1783421" y="922130"/>
                  </a:lnTo>
                  <a:lnTo>
                    <a:pt x="1860932" y="921483"/>
                  </a:lnTo>
                  <a:lnTo>
                    <a:pt x="2613027" y="907488"/>
                  </a:lnTo>
                  <a:lnTo>
                    <a:pt x="3247512" y="883894"/>
                  </a:lnTo>
                  <a:lnTo>
                    <a:pt x="3770669" y="854923"/>
                  </a:lnTo>
                  <a:lnTo>
                    <a:pt x="4192034" y="823910"/>
                  </a:lnTo>
                  <a:lnTo>
                    <a:pt x="4522994" y="793454"/>
                  </a:lnTo>
                  <a:lnTo>
                    <a:pt x="4775578" y="765545"/>
                  </a:lnTo>
                  <a:lnTo>
                    <a:pt x="4961404" y="741672"/>
                  </a:lnTo>
                  <a:lnTo>
                    <a:pt x="5090812" y="722918"/>
                  </a:lnTo>
                  <a:lnTo>
                    <a:pt x="5211332" y="703471"/>
                  </a:lnTo>
                  <a:lnTo>
                    <a:pt x="5286587" y="690138"/>
                  </a:lnTo>
                  <a:lnTo>
                    <a:pt x="5357660" y="676522"/>
                  </a:lnTo>
                  <a:lnTo>
                    <a:pt x="5424458" y="662633"/>
                  </a:lnTo>
                  <a:lnTo>
                    <a:pt x="5486889" y="648480"/>
                  </a:lnTo>
                  <a:lnTo>
                    <a:pt x="5544858" y="634073"/>
                  </a:lnTo>
                  <a:lnTo>
                    <a:pt x="5598275" y="619423"/>
                  </a:lnTo>
                  <a:lnTo>
                    <a:pt x="5647044" y="604538"/>
                  </a:lnTo>
                  <a:lnTo>
                    <a:pt x="5691075" y="589428"/>
                  </a:lnTo>
                  <a:lnTo>
                    <a:pt x="5730273" y="574104"/>
                  </a:lnTo>
                  <a:lnTo>
                    <a:pt x="5779807" y="550737"/>
                  </a:lnTo>
                  <a:lnTo>
                    <a:pt x="5817946" y="526941"/>
                  </a:lnTo>
                  <a:lnTo>
                    <a:pt x="5850531" y="494605"/>
                  </a:lnTo>
                  <a:lnTo>
                    <a:pt x="5861558" y="461645"/>
                  </a:lnTo>
                  <a:lnTo>
                    <a:pt x="5860863" y="453346"/>
                  </a:lnTo>
                  <a:lnTo>
                    <a:pt x="5836887" y="412411"/>
                  </a:lnTo>
                  <a:lnTo>
                    <a:pt x="5806519" y="388340"/>
                  </a:lnTo>
                  <a:lnTo>
                    <a:pt x="5764546" y="364676"/>
                  </a:lnTo>
                  <a:lnTo>
                    <a:pt x="5711284" y="341453"/>
                  </a:lnTo>
                  <a:lnTo>
                    <a:pt x="5669658" y="326232"/>
                  </a:lnTo>
                  <a:lnTo>
                    <a:pt x="5623246" y="311231"/>
                  </a:lnTo>
                  <a:lnTo>
                    <a:pt x="5572142" y="296459"/>
                  </a:lnTo>
                  <a:lnTo>
                    <a:pt x="5516437" y="281928"/>
                  </a:lnTo>
                  <a:lnTo>
                    <a:pt x="5456225" y="267645"/>
                  </a:lnTo>
                  <a:lnTo>
                    <a:pt x="5391599" y="253622"/>
                  </a:lnTo>
                  <a:lnTo>
                    <a:pt x="5322652" y="239868"/>
                  </a:lnTo>
                  <a:lnTo>
                    <a:pt x="5249477" y="226392"/>
                  </a:lnTo>
                  <a:lnTo>
                    <a:pt x="5131988" y="206722"/>
                  </a:lnTo>
                  <a:lnTo>
                    <a:pt x="5005508" y="187735"/>
                  </a:lnTo>
                  <a:lnTo>
                    <a:pt x="4823423" y="163535"/>
                  </a:lnTo>
                  <a:lnTo>
                    <a:pt x="4575254" y="135191"/>
                  </a:lnTo>
                  <a:lnTo>
                    <a:pt x="4249208" y="104175"/>
                  </a:lnTo>
                  <a:lnTo>
                    <a:pt x="3833049" y="72453"/>
                  </a:lnTo>
                  <a:lnTo>
                    <a:pt x="3247512" y="39375"/>
                  </a:lnTo>
                  <a:lnTo>
                    <a:pt x="2539875" y="13797"/>
                  </a:lnTo>
                  <a:lnTo>
                    <a:pt x="1783421" y="1158"/>
                  </a:lnTo>
                  <a:lnTo>
                    <a:pt x="146977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568450"/>
              <a:ext cx="4300601" cy="5289546"/>
            </a:xfrm>
            <a:prstGeom prst="rect">
              <a:avLst/>
            </a:prstGeom>
            <a:grpFill/>
          </p:spPr>
        </p:pic>
        <p:sp>
          <p:nvSpPr>
            <p:cNvPr id="7" name="object 7"/>
            <p:cNvSpPr/>
            <p:nvPr/>
          </p:nvSpPr>
          <p:spPr>
            <a:xfrm>
              <a:off x="5314569" y="1526539"/>
              <a:ext cx="1393190" cy="923290"/>
            </a:xfrm>
            <a:custGeom>
              <a:avLst/>
              <a:gdLst/>
              <a:ahLst/>
              <a:cxnLst/>
              <a:rect l="l" t="t" r="r" b="b"/>
              <a:pathLst>
                <a:path w="1393190" h="923289">
                  <a:moveTo>
                    <a:pt x="696467" y="0"/>
                  </a:moveTo>
                  <a:lnTo>
                    <a:pt x="639342" y="1529"/>
                  </a:lnTo>
                  <a:lnTo>
                    <a:pt x="583488" y="6040"/>
                  </a:lnTo>
                  <a:lnTo>
                    <a:pt x="529087" y="13413"/>
                  </a:lnTo>
                  <a:lnTo>
                    <a:pt x="476317" y="23529"/>
                  </a:lnTo>
                  <a:lnTo>
                    <a:pt x="425356" y="36270"/>
                  </a:lnTo>
                  <a:lnTo>
                    <a:pt x="376385" y="51517"/>
                  </a:lnTo>
                  <a:lnTo>
                    <a:pt x="329583" y="69151"/>
                  </a:lnTo>
                  <a:lnTo>
                    <a:pt x="285128" y="89054"/>
                  </a:lnTo>
                  <a:lnTo>
                    <a:pt x="243200" y="111107"/>
                  </a:lnTo>
                  <a:lnTo>
                    <a:pt x="203977" y="135191"/>
                  </a:lnTo>
                  <a:lnTo>
                    <a:pt x="167640" y="161188"/>
                  </a:lnTo>
                  <a:lnTo>
                    <a:pt x="134368" y="188979"/>
                  </a:lnTo>
                  <a:lnTo>
                    <a:pt x="104338" y="218445"/>
                  </a:lnTo>
                  <a:lnTo>
                    <a:pt x="77732" y="249467"/>
                  </a:lnTo>
                  <a:lnTo>
                    <a:pt x="54727" y="281928"/>
                  </a:lnTo>
                  <a:lnTo>
                    <a:pt x="35503" y="315707"/>
                  </a:lnTo>
                  <a:lnTo>
                    <a:pt x="20239" y="350687"/>
                  </a:lnTo>
                  <a:lnTo>
                    <a:pt x="2308" y="423775"/>
                  </a:lnTo>
                  <a:lnTo>
                    <a:pt x="0" y="461645"/>
                  </a:lnTo>
                  <a:lnTo>
                    <a:pt x="2308" y="499497"/>
                  </a:lnTo>
                  <a:lnTo>
                    <a:pt x="20239" y="572560"/>
                  </a:lnTo>
                  <a:lnTo>
                    <a:pt x="35503" y="607533"/>
                  </a:lnTo>
                  <a:lnTo>
                    <a:pt x="54727" y="641308"/>
                  </a:lnTo>
                  <a:lnTo>
                    <a:pt x="77732" y="673766"/>
                  </a:lnTo>
                  <a:lnTo>
                    <a:pt x="104338" y="704788"/>
                  </a:lnTo>
                  <a:lnTo>
                    <a:pt x="134368" y="734256"/>
                  </a:lnTo>
                  <a:lnTo>
                    <a:pt x="167640" y="762049"/>
                  </a:lnTo>
                  <a:lnTo>
                    <a:pt x="203977" y="788050"/>
                  </a:lnTo>
                  <a:lnTo>
                    <a:pt x="243200" y="812140"/>
                  </a:lnTo>
                  <a:lnTo>
                    <a:pt x="285128" y="834198"/>
                  </a:lnTo>
                  <a:lnTo>
                    <a:pt x="329583" y="854108"/>
                  </a:lnTo>
                  <a:lnTo>
                    <a:pt x="376385" y="871748"/>
                  </a:lnTo>
                  <a:lnTo>
                    <a:pt x="425356" y="887001"/>
                  </a:lnTo>
                  <a:lnTo>
                    <a:pt x="476317" y="899748"/>
                  </a:lnTo>
                  <a:lnTo>
                    <a:pt x="529087" y="909869"/>
                  </a:lnTo>
                  <a:lnTo>
                    <a:pt x="583488" y="917245"/>
                  </a:lnTo>
                  <a:lnTo>
                    <a:pt x="639342" y="921759"/>
                  </a:lnTo>
                  <a:lnTo>
                    <a:pt x="696467" y="923289"/>
                  </a:lnTo>
                  <a:lnTo>
                    <a:pt x="753611" y="921759"/>
                  </a:lnTo>
                  <a:lnTo>
                    <a:pt x="809481" y="917245"/>
                  </a:lnTo>
                  <a:lnTo>
                    <a:pt x="863897" y="909869"/>
                  </a:lnTo>
                  <a:lnTo>
                    <a:pt x="916680" y="899748"/>
                  </a:lnTo>
                  <a:lnTo>
                    <a:pt x="967652" y="887001"/>
                  </a:lnTo>
                  <a:lnTo>
                    <a:pt x="1016633" y="871748"/>
                  </a:lnTo>
                  <a:lnTo>
                    <a:pt x="1063444" y="854108"/>
                  </a:lnTo>
                  <a:lnTo>
                    <a:pt x="1107907" y="834198"/>
                  </a:lnTo>
                  <a:lnTo>
                    <a:pt x="1149841" y="812140"/>
                  </a:lnTo>
                  <a:lnTo>
                    <a:pt x="1189069" y="788050"/>
                  </a:lnTo>
                  <a:lnTo>
                    <a:pt x="1225410" y="762049"/>
                  </a:lnTo>
                  <a:lnTo>
                    <a:pt x="1258686" y="734256"/>
                  </a:lnTo>
                  <a:lnTo>
                    <a:pt x="1288718" y="704788"/>
                  </a:lnTo>
                  <a:lnTo>
                    <a:pt x="1315327" y="673766"/>
                  </a:lnTo>
                  <a:lnTo>
                    <a:pt x="1338333" y="641308"/>
                  </a:lnTo>
                  <a:lnTo>
                    <a:pt x="1357558" y="607533"/>
                  </a:lnTo>
                  <a:lnTo>
                    <a:pt x="1372823" y="572560"/>
                  </a:lnTo>
                  <a:lnTo>
                    <a:pt x="1390754" y="499497"/>
                  </a:lnTo>
                  <a:lnTo>
                    <a:pt x="1393062" y="461645"/>
                  </a:lnTo>
                  <a:lnTo>
                    <a:pt x="1390754" y="423775"/>
                  </a:lnTo>
                  <a:lnTo>
                    <a:pt x="1372823" y="350687"/>
                  </a:lnTo>
                  <a:lnTo>
                    <a:pt x="1357558" y="315707"/>
                  </a:lnTo>
                  <a:lnTo>
                    <a:pt x="1338333" y="281928"/>
                  </a:lnTo>
                  <a:lnTo>
                    <a:pt x="1315327" y="249467"/>
                  </a:lnTo>
                  <a:lnTo>
                    <a:pt x="1288718" y="218445"/>
                  </a:lnTo>
                  <a:lnTo>
                    <a:pt x="1258686" y="188979"/>
                  </a:lnTo>
                  <a:lnTo>
                    <a:pt x="1225410" y="161188"/>
                  </a:lnTo>
                  <a:lnTo>
                    <a:pt x="1189069" y="135191"/>
                  </a:lnTo>
                  <a:lnTo>
                    <a:pt x="1149841" y="111107"/>
                  </a:lnTo>
                  <a:lnTo>
                    <a:pt x="1107907" y="89054"/>
                  </a:lnTo>
                  <a:lnTo>
                    <a:pt x="1063444" y="69151"/>
                  </a:lnTo>
                  <a:lnTo>
                    <a:pt x="1016633" y="51517"/>
                  </a:lnTo>
                  <a:lnTo>
                    <a:pt x="967652" y="36270"/>
                  </a:lnTo>
                  <a:lnTo>
                    <a:pt x="916680" y="23529"/>
                  </a:lnTo>
                  <a:lnTo>
                    <a:pt x="863897" y="13413"/>
                  </a:lnTo>
                  <a:lnTo>
                    <a:pt x="809481" y="6040"/>
                  </a:lnTo>
                  <a:lnTo>
                    <a:pt x="753611" y="1529"/>
                  </a:lnTo>
                  <a:lnTo>
                    <a:pt x="69646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298946" y="2640418"/>
              <a:ext cx="807631" cy="807631"/>
            </a:xfrm>
            <a:prstGeom prst="rect">
              <a:avLst/>
            </a:prstGeom>
            <a:grpFill/>
          </p:spPr>
        </p:pic>
        <p:sp>
          <p:nvSpPr>
            <p:cNvPr id="9" name="object 9"/>
            <p:cNvSpPr/>
            <p:nvPr/>
          </p:nvSpPr>
          <p:spPr>
            <a:xfrm>
              <a:off x="1402080" y="2570479"/>
              <a:ext cx="2133600" cy="3881120"/>
            </a:xfrm>
            <a:custGeom>
              <a:avLst/>
              <a:gdLst/>
              <a:ahLst/>
              <a:cxnLst/>
              <a:rect l="l" t="t" r="r" b="b"/>
              <a:pathLst>
                <a:path w="2133600" h="3881120">
                  <a:moveTo>
                    <a:pt x="2133599" y="0"/>
                  </a:moveTo>
                  <a:lnTo>
                    <a:pt x="0" y="0"/>
                  </a:lnTo>
                  <a:lnTo>
                    <a:pt x="0" y="3881120"/>
                  </a:lnTo>
                  <a:lnTo>
                    <a:pt x="2133599" y="3881120"/>
                  </a:lnTo>
                  <a:lnTo>
                    <a:pt x="213359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402080" y="2570479"/>
              <a:ext cx="2133600" cy="3881120"/>
            </a:xfrm>
            <a:custGeom>
              <a:avLst/>
              <a:gdLst/>
              <a:ahLst/>
              <a:cxnLst/>
              <a:rect l="l" t="t" r="r" b="b"/>
              <a:pathLst>
                <a:path w="2133600" h="3881120">
                  <a:moveTo>
                    <a:pt x="0" y="3881120"/>
                  </a:moveTo>
                  <a:lnTo>
                    <a:pt x="2133599" y="3881120"/>
                  </a:lnTo>
                  <a:lnTo>
                    <a:pt x="2133599" y="0"/>
                  </a:lnTo>
                  <a:lnTo>
                    <a:pt x="0" y="0"/>
                  </a:lnTo>
                  <a:lnTo>
                    <a:pt x="0" y="3881120"/>
                  </a:lnTo>
                  <a:close/>
                </a:path>
              </a:pathLst>
            </a:custGeom>
            <a:grpFill/>
            <a:ln w="285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4976876" y="188721"/>
            <a:ext cx="6968490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spc="25" dirty="0"/>
              <a:t>Федеральная</a:t>
            </a:r>
            <a:r>
              <a:rPr sz="2400" spc="105" dirty="0"/>
              <a:t> </a:t>
            </a:r>
            <a:r>
              <a:rPr sz="2400" spc="20" dirty="0"/>
              <a:t>программа</a:t>
            </a:r>
            <a:r>
              <a:rPr sz="2400" spc="105" dirty="0"/>
              <a:t> </a:t>
            </a:r>
            <a:r>
              <a:rPr sz="2400" spc="20" dirty="0"/>
              <a:t>представляет </a:t>
            </a:r>
            <a:r>
              <a:rPr sz="2400" spc="25" dirty="0"/>
              <a:t> собой</a:t>
            </a:r>
            <a:r>
              <a:rPr sz="2400" spc="95" dirty="0"/>
              <a:t> </a:t>
            </a:r>
            <a:r>
              <a:rPr sz="2400" spc="20" dirty="0"/>
              <a:t>учебно-методическую</a:t>
            </a:r>
            <a:r>
              <a:rPr sz="2400" spc="130" dirty="0"/>
              <a:t> </a:t>
            </a:r>
            <a:r>
              <a:rPr sz="2400" spc="20" dirty="0"/>
              <a:t>документацию. </a:t>
            </a:r>
            <a:r>
              <a:rPr sz="2400" spc="-655" dirty="0"/>
              <a:t> </a:t>
            </a:r>
            <a:r>
              <a:rPr sz="2400" dirty="0"/>
              <a:t>В</a:t>
            </a:r>
            <a:r>
              <a:rPr sz="2400" spc="60" dirty="0"/>
              <a:t> </a:t>
            </a:r>
            <a:r>
              <a:rPr sz="2400" spc="15" dirty="0"/>
              <a:t>состав</a:t>
            </a:r>
            <a:r>
              <a:rPr sz="2400" spc="125" dirty="0"/>
              <a:t> </a:t>
            </a:r>
            <a:r>
              <a:rPr sz="2400" spc="15" dirty="0"/>
              <a:t>ОП</a:t>
            </a:r>
            <a:r>
              <a:rPr sz="2400" spc="55" dirty="0"/>
              <a:t> </a:t>
            </a:r>
            <a:r>
              <a:rPr sz="2400" spc="20" dirty="0"/>
              <a:t>ДОО,</a:t>
            </a:r>
            <a:r>
              <a:rPr sz="2400" spc="60" dirty="0"/>
              <a:t> </a:t>
            </a:r>
            <a:r>
              <a:rPr sz="2400" spc="15" dirty="0"/>
              <a:t>на</a:t>
            </a:r>
            <a:r>
              <a:rPr sz="2400" spc="60" dirty="0"/>
              <a:t> </a:t>
            </a:r>
            <a:r>
              <a:rPr sz="2400" spc="15" dirty="0"/>
              <a:t>ее</a:t>
            </a:r>
            <a:r>
              <a:rPr sz="2400" spc="75" dirty="0"/>
              <a:t> </a:t>
            </a:r>
            <a:r>
              <a:rPr sz="2400" spc="15" dirty="0"/>
              <a:t>основе</a:t>
            </a:r>
            <a:r>
              <a:rPr sz="2400" spc="90" dirty="0"/>
              <a:t> </a:t>
            </a:r>
            <a:r>
              <a:rPr sz="2400" spc="10" dirty="0"/>
              <a:t>входят:</a:t>
            </a:r>
            <a:endParaRPr sz="2400"/>
          </a:p>
        </p:txBody>
      </p:sp>
      <p:pic>
        <p:nvPicPr>
          <p:cNvPr id="12" name="object 1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2025027" cy="2164969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132079" y="838580"/>
            <a:ext cx="136779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95" dirty="0">
                <a:solidFill>
                  <a:srgbClr val="544F9F"/>
                </a:solidFill>
                <a:latin typeface="Arial"/>
                <a:cs typeface="Arial"/>
              </a:rPr>
              <a:t>ФОП</a:t>
            </a:r>
            <a:r>
              <a:rPr sz="2400" b="1" spc="170" dirty="0">
                <a:solidFill>
                  <a:srgbClr val="544F9F"/>
                </a:solidFill>
                <a:latin typeface="Arial"/>
                <a:cs typeface="Arial"/>
              </a:rPr>
              <a:t> </a:t>
            </a:r>
            <a:r>
              <a:rPr sz="2400" b="1" spc="65" dirty="0">
                <a:solidFill>
                  <a:srgbClr val="544F9F"/>
                </a:solidFill>
                <a:latin typeface="Arial"/>
                <a:cs typeface="Arial"/>
              </a:rPr>
              <a:t>ДО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1416938" y="1568132"/>
            <a:ext cx="7447280" cy="5083175"/>
            <a:chOff x="1416938" y="1568132"/>
            <a:chExt cx="7447280" cy="5083175"/>
          </a:xfrm>
        </p:grpSpPr>
        <p:pic>
          <p:nvPicPr>
            <p:cNvPr id="15" name="object 1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416938" y="2599156"/>
              <a:ext cx="2146935" cy="3697732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799706" y="3722293"/>
              <a:ext cx="1390015" cy="920572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072629" y="3773766"/>
              <a:ext cx="810831" cy="777024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605653" y="1568132"/>
              <a:ext cx="810831" cy="810831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474077" y="4748479"/>
              <a:ext cx="1390015" cy="920572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954647" y="5730316"/>
              <a:ext cx="1390015" cy="920572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244460" y="5760796"/>
              <a:ext cx="896188" cy="890092"/>
            </a:xfrm>
            <a:prstGeom prst="rect">
              <a:avLst/>
            </a:prstGeom>
          </p:spPr>
        </p:pic>
      </p:grpSp>
      <p:sp>
        <p:nvSpPr>
          <p:cNvPr id="22" name="object 22"/>
          <p:cNvSpPr txBox="1"/>
          <p:nvPr/>
        </p:nvSpPr>
        <p:spPr>
          <a:xfrm>
            <a:off x="4977510" y="1684147"/>
            <a:ext cx="7071995" cy="48196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931035">
              <a:lnSpc>
                <a:spcPct val="100000"/>
              </a:lnSpc>
              <a:spcBef>
                <a:spcPts val="105"/>
              </a:spcBef>
            </a:pPr>
            <a:r>
              <a:rPr sz="2000" b="1" spc="15" dirty="0">
                <a:solidFill>
                  <a:srgbClr val="FFFFFF"/>
                </a:solidFill>
                <a:latin typeface="Arial"/>
                <a:cs typeface="Arial"/>
              </a:rPr>
              <a:t>Рабочая</a:t>
            </a:r>
            <a:r>
              <a:rPr sz="2000" b="1" spc="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25" dirty="0">
                <a:solidFill>
                  <a:srgbClr val="FFFFFF"/>
                </a:solidFill>
                <a:latin typeface="Arial"/>
                <a:cs typeface="Arial"/>
              </a:rPr>
              <a:t>программа</a:t>
            </a:r>
            <a:r>
              <a:rPr sz="2000" b="1" spc="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25" dirty="0">
                <a:solidFill>
                  <a:srgbClr val="FFFFFF"/>
                </a:solidFill>
                <a:latin typeface="Arial"/>
                <a:cs typeface="Arial"/>
              </a:rPr>
              <a:t>воспитания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000">
              <a:latin typeface="Arial"/>
              <a:cs typeface="Arial"/>
            </a:endParaRPr>
          </a:p>
          <a:p>
            <a:pPr marL="2588260">
              <a:lnSpc>
                <a:spcPct val="100000"/>
              </a:lnSpc>
              <a:spcBef>
                <a:spcPts val="5"/>
              </a:spcBef>
            </a:pPr>
            <a:r>
              <a:rPr sz="2000" b="1" spc="10" dirty="0">
                <a:solidFill>
                  <a:srgbClr val="FFFFFF"/>
                </a:solidFill>
                <a:latin typeface="Arial"/>
                <a:cs typeface="Arial"/>
              </a:rPr>
              <a:t>Режим</a:t>
            </a:r>
            <a:r>
              <a:rPr sz="2000" b="1" spc="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и</a:t>
            </a:r>
            <a:r>
              <a:rPr sz="2000" b="1" spc="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25" dirty="0">
                <a:solidFill>
                  <a:srgbClr val="FFFFFF"/>
                </a:solidFill>
                <a:latin typeface="Arial"/>
                <a:cs typeface="Arial"/>
              </a:rPr>
              <a:t>распорядок</a:t>
            </a:r>
            <a:r>
              <a:rPr sz="2000" b="1" spc="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20" dirty="0">
                <a:solidFill>
                  <a:srgbClr val="FFFFFF"/>
                </a:solidFill>
                <a:latin typeface="Arial"/>
                <a:cs typeface="Arial"/>
              </a:rPr>
              <a:t>дня</a:t>
            </a:r>
            <a:endParaRPr sz="2000">
              <a:latin typeface="Arial"/>
              <a:cs typeface="Arial"/>
            </a:endParaRPr>
          </a:p>
          <a:p>
            <a:pPr marL="2588260">
              <a:lnSpc>
                <a:spcPct val="100000"/>
              </a:lnSpc>
            </a:pPr>
            <a:r>
              <a:rPr sz="2000" b="1" spc="25" dirty="0">
                <a:solidFill>
                  <a:srgbClr val="FFFFFF"/>
                </a:solidFill>
                <a:latin typeface="Arial"/>
                <a:cs typeface="Arial"/>
              </a:rPr>
              <a:t>дошкольных</a:t>
            </a:r>
            <a:r>
              <a:rPr sz="2000" b="1" spc="15" dirty="0">
                <a:solidFill>
                  <a:srgbClr val="FFFFFF"/>
                </a:solidFill>
                <a:latin typeface="Arial"/>
                <a:cs typeface="Arial"/>
              </a:rPr>
              <a:t> групп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200">
              <a:latin typeface="Arial"/>
              <a:cs typeface="Arial"/>
            </a:endParaRPr>
          </a:p>
          <a:p>
            <a:pPr marL="3351529">
              <a:lnSpc>
                <a:spcPct val="100000"/>
              </a:lnSpc>
              <a:spcBef>
                <a:spcPts val="1335"/>
              </a:spcBef>
            </a:pP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Программа</a:t>
            </a:r>
            <a:r>
              <a:rPr sz="2000" b="1" spc="-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коррекционно-</a:t>
            </a:r>
            <a:endParaRPr sz="2000">
              <a:latin typeface="Arial"/>
              <a:cs typeface="Arial"/>
            </a:endParaRPr>
          </a:p>
          <a:p>
            <a:pPr marL="3351529">
              <a:lnSpc>
                <a:spcPct val="100000"/>
              </a:lnSpc>
            </a:pPr>
            <a:r>
              <a:rPr sz="2000" b="1" spc="-5" dirty="0">
                <a:solidFill>
                  <a:srgbClr val="FFFFFF"/>
                </a:solidFill>
                <a:latin typeface="Arial"/>
                <a:cs typeface="Arial"/>
              </a:rPr>
              <a:t>развивающей</a:t>
            </a:r>
            <a:r>
              <a:rPr sz="2000" b="1" spc="-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-15" dirty="0">
                <a:solidFill>
                  <a:srgbClr val="FFFFFF"/>
                </a:solidFill>
                <a:latin typeface="Arial"/>
                <a:cs typeface="Arial"/>
              </a:rPr>
              <a:t>работы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3150">
              <a:latin typeface="Arial"/>
              <a:cs typeface="Arial"/>
            </a:endParaRPr>
          </a:p>
          <a:p>
            <a:pPr marL="3978910">
              <a:lnSpc>
                <a:spcPct val="100000"/>
              </a:lnSpc>
            </a:pPr>
            <a:r>
              <a:rPr sz="2000" b="1" spc="-5" dirty="0">
                <a:solidFill>
                  <a:srgbClr val="FFFFFF"/>
                </a:solidFill>
                <a:latin typeface="Arial"/>
                <a:cs typeface="Arial"/>
              </a:rPr>
              <a:t>Календарный</a:t>
            </a:r>
            <a:r>
              <a:rPr sz="2000" b="1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план</a:t>
            </a:r>
            <a:endParaRPr sz="2000">
              <a:latin typeface="Arial"/>
              <a:cs typeface="Arial"/>
            </a:endParaRPr>
          </a:p>
          <a:p>
            <a:pPr marL="3978910">
              <a:lnSpc>
                <a:spcPts val="2265"/>
              </a:lnSpc>
            </a:pPr>
            <a:r>
              <a:rPr sz="2000" b="1" spc="-10" dirty="0">
                <a:solidFill>
                  <a:srgbClr val="FFFFFF"/>
                </a:solidFill>
                <a:latin typeface="Arial"/>
                <a:cs typeface="Arial"/>
              </a:rPr>
              <a:t>воспитательной</a:t>
            </a:r>
            <a:r>
              <a:rPr sz="2000" b="1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-15" dirty="0">
                <a:solidFill>
                  <a:srgbClr val="FFFFFF"/>
                </a:solidFill>
                <a:latin typeface="Arial"/>
                <a:cs typeface="Arial"/>
              </a:rPr>
              <a:t>работы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ts val="2745"/>
              </a:lnSpc>
            </a:pPr>
            <a:r>
              <a:rPr sz="2400" b="1" spc="-5" dirty="0">
                <a:solidFill>
                  <a:srgbClr val="FFFFFF"/>
                </a:solidFill>
                <a:latin typeface="Calibri"/>
                <a:cs typeface="Calibri"/>
              </a:rPr>
              <a:t>Иные</a:t>
            </a:r>
            <a:r>
              <a:rPr sz="2400"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FFFFFF"/>
                </a:solidFill>
                <a:latin typeface="Calibri"/>
                <a:cs typeface="Calibri"/>
              </a:rPr>
              <a:t>компоненты</a:t>
            </a:r>
            <a:endParaRPr sz="2400">
              <a:latin typeface="Calibri"/>
              <a:cs typeface="Calibri"/>
            </a:endParaRPr>
          </a:p>
          <a:p>
            <a:pPr marL="3512185">
              <a:lnSpc>
                <a:spcPct val="100000"/>
              </a:lnSpc>
              <a:spcBef>
                <a:spcPts val="1019"/>
              </a:spcBef>
            </a:pPr>
            <a:r>
              <a:rPr sz="2000" b="1" spc="-15" dirty="0">
                <a:solidFill>
                  <a:srgbClr val="FFFFFF"/>
                </a:solidFill>
                <a:latin typeface="Arial"/>
                <a:cs typeface="Arial"/>
              </a:rPr>
              <a:t>Рабочая</a:t>
            </a:r>
            <a:r>
              <a:rPr sz="2000" b="1" spc="-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программа</a:t>
            </a:r>
            <a:endParaRPr sz="2000">
              <a:latin typeface="Arial"/>
              <a:cs typeface="Arial"/>
            </a:endParaRPr>
          </a:p>
          <a:p>
            <a:pPr marL="3512185">
              <a:lnSpc>
                <a:spcPct val="100000"/>
              </a:lnSpc>
              <a:spcBef>
                <a:spcPts val="170"/>
              </a:spcBef>
            </a:pPr>
            <a:r>
              <a:rPr sz="2000" b="1" spc="-5" dirty="0">
                <a:solidFill>
                  <a:srgbClr val="FFFFFF"/>
                </a:solidFill>
                <a:latin typeface="Arial"/>
                <a:cs typeface="Arial"/>
              </a:rPr>
              <a:t>образования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23" name="object 23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7763764" y="4760277"/>
            <a:ext cx="810831" cy="780351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chemeClr val="tx2">
              <a:lumMod val="75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922932" y="524967"/>
            <a:ext cx="4096867" cy="14897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5" dirty="0"/>
              <a:t>Единое</a:t>
            </a:r>
            <a:endParaRPr sz="3200" dirty="0"/>
          </a:p>
          <a:p>
            <a:pPr marL="12700" marR="5080">
              <a:lnSpc>
                <a:spcPct val="100000"/>
              </a:lnSpc>
            </a:pPr>
            <a:r>
              <a:rPr sz="3200" dirty="0"/>
              <a:t>обр</a:t>
            </a:r>
            <a:r>
              <a:rPr sz="3200" spc="20" dirty="0"/>
              <a:t>а</a:t>
            </a:r>
            <a:r>
              <a:rPr sz="3200" spc="-85" dirty="0"/>
              <a:t>з</a:t>
            </a:r>
            <a:r>
              <a:rPr sz="3200" dirty="0"/>
              <a:t>о</a:t>
            </a:r>
            <a:r>
              <a:rPr sz="3200" spc="-45" dirty="0"/>
              <a:t>в</a:t>
            </a:r>
            <a:r>
              <a:rPr sz="3200" spc="-5" dirty="0"/>
              <a:t>а</a:t>
            </a:r>
            <a:r>
              <a:rPr sz="3200" spc="-20" dirty="0"/>
              <a:t>т</a:t>
            </a:r>
            <a:r>
              <a:rPr sz="3200" spc="-5" dirty="0"/>
              <a:t>ел</a:t>
            </a:r>
            <a:r>
              <a:rPr sz="3200" spc="-20" dirty="0"/>
              <a:t>ь</a:t>
            </a:r>
            <a:r>
              <a:rPr sz="3200" dirty="0"/>
              <a:t>ное  </a:t>
            </a:r>
            <a:r>
              <a:rPr sz="3200" spc="-10" dirty="0"/>
              <a:t>пространство</a:t>
            </a:r>
            <a:endParaRPr sz="3200" dirty="0"/>
          </a:p>
        </p:txBody>
      </p:sp>
      <p:sp>
        <p:nvSpPr>
          <p:cNvPr id="4" name="object 4"/>
          <p:cNvSpPr txBox="1"/>
          <p:nvPr/>
        </p:nvSpPr>
        <p:spPr>
          <a:xfrm>
            <a:off x="348792" y="3993845"/>
            <a:ext cx="4434205" cy="25869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60" dirty="0">
                <a:solidFill>
                  <a:srgbClr val="001F5F"/>
                </a:solidFill>
                <a:latin typeface="Wingdings"/>
                <a:cs typeface="Wingdings"/>
              </a:rPr>
              <a:t></a:t>
            </a:r>
            <a:r>
              <a:rPr sz="2400" b="1" spc="-60" dirty="0">
                <a:solidFill>
                  <a:srgbClr val="001F5F"/>
                </a:solidFill>
                <a:latin typeface="Arial"/>
                <a:cs typeface="Arial"/>
              </a:rPr>
              <a:t>Федеральная</a:t>
            </a:r>
            <a:r>
              <a:rPr sz="2400" b="1" spc="-3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400" b="1" spc="-10" dirty="0">
                <a:solidFill>
                  <a:srgbClr val="001F5F"/>
                </a:solidFill>
                <a:latin typeface="Arial"/>
                <a:cs typeface="Arial"/>
              </a:rPr>
              <a:t>программа</a:t>
            </a:r>
            <a:endParaRPr sz="24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tabLst>
                <a:tab pos="2086610" algn="l"/>
                <a:tab pos="4251325" algn="l"/>
              </a:tabLst>
            </a:pPr>
            <a:r>
              <a:rPr sz="2400" b="1" dirty="0">
                <a:solidFill>
                  <a:srgbClr val="001F5F"/>
                </a:solidFill>
                <a:latin typeface="Arial"/>
                <a:cs typeface="Arial"/>
              </a:rPr>
              <a:t>р</a:t>
            </a:r>
            <a:r>
              <a:rPr sz="2400" b="1" spc="15" dirty="0">
                <a:solidFill>
                  <a:srgbClr val="001F5F"/>
                </a:solidFill>
                <a:latin typeface="Arial"/>
                <a:cs typeface="Arial"/>
              </a:rPr>
              <a:t>а</a:t>
            </a:r>
            <a:r>
              <a:rPr sz="2400" b="1" spc="-5" dirty="0">
                <a:solidFill>
                  <a:srgbClr val="001F5F"/>
                </a:solidFill>
                <a:latin typeface="Arial"/>
                <a:cs typeface="Arial"/>
              </a:rPr>
              <a:t>з</a:t>
            </a:r>
            <a:r>
              <a:rPr sz="2400" b="1" spc="-10" dirty="0">
                <a:solidFill>
                  <a:srgbClr val="001F5F"/>
                </a:solidFill>
                <a:latin typeface="Arial"/>
                <a:cs typeface="Arial"/>
              </a:rPr>
              <a:t>р</a:t>
            </a:r>
            <a:r>
              <a:rPr sz="2400" b="1" spc="-5" dirty="0">
                <a:solidFill>
                  <a:srgbClr val="001F5F"/>
                </a:solidFill>
                <a:latin typeface="Arial"/>
                <a:cs typeface="Arial"/>
              </a:rPr>
              <a:t>аб</a:t>
            </a:r>
            <a:r>
              <a:rPr sz="2400" b="1" spc="-65" dirty="0">
                <a:solidFill>
                  <a:srgbClr val="001F5F"/>
                </a:solidFill>
                <a:latin typeface="Arial"/>
                <a:cs typeface="Arial"/>
              </a:rPr>
              <a:t>о</a:t>
            </a:r>
            <a:r>
              <a:rPr sz="2400" b="1" spc="-25" dirty="0">
                <a:solidFill>
                  <a:srgbClr val="001F5F"/>
                </a:solidFill>
                <a:latin typeface="Arial"/>
                <a:cs typeface="Arial"/>
              </a:rPr>
              <a:t>т</a:t>
            </a:r>
            <a:r>
              <a:rPr sz="2400" b="1" spc="-5" dirty="0">
                <a:solidFill>
                  <a:srgbClr val="001F5F"/>
                </a:solidFill>
                <a:latin typeface="Arial"/>
                <a:cs typeface="Arial"/>
              </a:rPr>
              <a:t>ан</a:t>
            </a:r>
            <a:r>
              <a:rPr sz="2400" b="1" dirty="0">
                <a:solidFill>
                  <a:srgbClr val="001F5F"/>
                </a:solidFill>
                <a:latin typeface="Arial"/>
                <a:cs typeface="Arial"/>
              </a:rPr>
              <a:t>а	и</a:t>
            </a:r>
            <a:r>
              <a:rPr sz="2400" b="1" spc="-10" dirty="0">
                <a:solidFill>
                  <a:srgbClr val="001F5F"/>
                </a:solidFill>
                <a:latin typeface="Arial"/>
                <a:cs typeface="Arial"/>
              </a:rPr>
              <a:t> с</a:t>
            </a:r>
            <a:r>
              <a:rPr sz="2400" b="1" dirty="0">
                <a:solidFill>
                  <a:srgbClr val="001F5F"/>
                </a:solidFill>
                <a:latin typeface="Arial"/>
                <a:cs typeface="Arial"/>
              </a:rPr>
              <a:t>о</a:t>
            </a:r>
            <a:r>
              <a:rPr sz="2400" b="1" spc="-65" dirty="0">
                <a:solidFill>
                  <a:srgbClr val="001F5F"/>
                </a:solidFill>
                <a:latin typeface="Arial"/>
                <a:cs typeface="Arial"/>
              </a:rPr>
              <a:t>о</a:t>
            </a:r>
            <a:r>
              <a:rPr sz="2400" b="1" spc="-25" dirty="0">
                <a:solidFill>
                  <a:srgbClr val="001F5F"/>
                </a:solidFill>
                <a:latin typeface="Arial"/>
                <a:cs typeface="Arial"/>
              </a:rPr>
              <a:t>т</a:t>
            </a:r>
            <a:r>
              <a:rPr sz="2400" b="1" dirty="0">
                <a:solidFill>
                  <a:srgbClr val="001F5F"/>
                </a:solidFill>
                <a:latin typeface="Arial"/>
                <a:cs typeface="Arial"/>
              </a:rPr>
              <a:t>н</a:t>
            </a:r>
            <a:r>
              <a:rPr sz="2400" b="1" spc="-40" dirty="0">
                <a:solidFill>
                  <a:srgbClr val="001F5F"/>
                </a:solidFill>
                <a:latin typeface="Arial"/>
                <a:cs typeface="Arial"/>
              </a:rPr>
              <a:t>е</a:t>
            </a:r>
            <a:r>
              <a:rPr sz="2400" b="1" spc="-5" dirty="0">
                <a:solidFill>
                  <a:srgbClr val="001F5F"/>
                </a:solidFill>
                <a:latin typeface="Arial"/>
                <a:cs typeface="Arial"/>
              </a:rPr>
              <a:t>сен</a:t>
            </a:r>
            <a:r>
              <a:rPr sz="2400" b="1" dirty="0">
                <a:solidFill>
                  <a:srgbClr val="001F5F"/>
                </a:solidFill>
                <a:latin typeface="Arial"/>
                <a:cs typeface="Arial"/>
              </a:rPr>
              <a:t>а	с  </a:t>
            </a:r>
            <a:r>
              <a:rPr sz="2400" b="1" spc="-5" dirty="0">
                <a:solidFill>
                  <a:srgbClr val="FFFF00"/>
                </a:solidFill>
                <a:latin typeface="Arial"/>
                <a:cs typeface="Arial"/>
              </a:rPr>
              <a:t>Федеральным</a:t>
            </a:r>
            <a:endParaRPr sz="2400">
              <a:latin typeface="Arial"/>
              <a:cs typeface="Arial"/>
            </a:endParaRPr>
          </a:p>
          <a:p>
            <a:pPr marL="12700" marR="1631314">
              <a:lnSpc>
                <a:spcPct val="100000"/>
              </a:lnSpc>
            </a:pPr>
            <a:r>
              <a:rPr sz="2400" b="1" spc="-20" dirty="0">
                <a:solidFill>
                  <a:srgbClr val="FFFF00"/>
                </a:solidFill>
                <a:latin typeface="Arial"/>
                <a:cs typeface="Arial"/>
              </a:rPr>
              <a:t>государственным </a:t>
            </a:r>
            <a:r>
              <a:rPr sz="2400" b="1" spc="-65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FFFF00"/>
                </a:solidFill>
                <a:latin typeface="Arial"/>
                <a:cs typeface="Arial"/>
              </a:rPr>
              <a:t>обр</a:t>
            </a:r>
            <a:r>
              <a:rPr sz="2400" b="1" spc="10" dirty="0">
                <a:solidFill>
                  <a:srgbClr val="FFFF00"/>
                </a:solidFill>
                <a:latin typeface="Arial"/>
                <a:cs typeface="Arial"/>
              </a:rPr>
              <a:t>а</a:t>
            </a:r>
            <a:r>
              <a:rPr sz="2400" b="1" spc="-65" dirty="0">
                <a:solidFill>
                  <a:srgbClr val="FFFF00"/>
                </a:solidFill>
                <a:latin typeface="Arial"/>
                <a:cs typeface="Arial"/>
              </a:rPr>
              <a:t>з</a:t>
            </a:r>
            <a:r>
              <a:rPr sz="2400" b="1" dirty="0">
                <a:solidFill>
                  <a:srgbClr val="FFFF00"/>
                </a:solidFill>
                <a:latin typeface="Arial"/>
                <a:cs typeface="Arial"/>
              </a:rPr>
              <a:t>о</a:t>
            </a:r>
            <a:r>
              <a:rPr sz="2400" b="1" spc="-45" dirty="0">
                <a:solidFill>
                  <a:srgbClr val="FFFF00"/>
                </a:solidFill>
                <a:latin typeface="Arial"/>
                <a:cs typeface="Arial"/>
              </a:rPr>
              <a:t>в</a:t>
            </a:r>
            <a:r>
              <a:rPr sz="2400" b="1" spc="-5" dirty="0">
                <a:solidFill>
                  <a:srgbClr val="FFFF00"/>
                </a:solidFill>
                <a:latin typeface="Arial"/>
                <a:cs typeface="Arial"/>
              </a:rPr>
              <a:t>а</a:t>
            </a:r>
            <a:r>
              <a:rPr sz="2400" b="1" spc="-30" dirty="0">
                <a:solidFill>
                  <a:srgbClr val="FFFF00"/>
                </a:solidFill>
                <a:latin typeface="Arial"/>
                <a:cs typeface="Arial"/>
              </a:rPr>
              <a:t>т</a:t>
            </a:r>
            <a:r>
              <a:rPr sz="2400" b="1" spc="-5" dirty="0">
                <a:solidFill>
                  <a:srgbClr val="FFFF00"/>
                </a:solidFill>
                <a:latin typeface="Arial"/>
                <a:cs typeface="Arial"/>
              </a:rPr>
              <a:t>ельным</a:t>
            </a:r>
            <a:endParaRPr sz="2400">
              <a:latin typeface="Arial"/>
              <a:cs typeface="Arial"/>
            </a:endParaRPr>
          </a:p>
          <a:p>
            <a:pPr marL="12700" marR="539750">
              <a:lnSpc>
                <a:spcPct val="100000"/>
              </a:lnSpc>
              <a:spcBef>
                <a:spcPts val="5"/>
              </a:spcBef>
            </a:pPr>
            <a:r>
              <a:rPr sz="2400" b="1" spc="-20" dirty="0">
                <a:solidFill>
                  <a:srgbClr val="FFFF00"/>
                </a:solidFill>
                <a:latin typeface="Arial"/>
                <a:cs typeface="Arial"/>
              </a:rPr>
              <a:t>стандартом </a:t>
            </a:r>
            <a:r>
              <a:rPr sz="2400" b="1" spc="-15" dirty="0">
                <a:solidFill>
                  <a:srgbClr val="FFFF00"/>
                </a:solidFill>
                <a:latin typeface="Arial"/>
                <a:cs typeface="Arial"/>
              </a:rPr>
              <a:t>дошкольного </a:t>
            </a:r>
            <a:r>
              <a:rPr sz="2400" b="1" spc="-65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400" b="1" spc="-10" dirty="0">
                <a:solidFill>
                  <a:srgbClr val="FFFF00"/>
                </a:solidFill>
                <a:latin typeface="Arial"/>
                <a:cs typeface="Arial"/>
              </a:rPr>
              <a:t>образования</a:t>
            </a:r>
            <a:endParaRPr sz="2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702679" y="3071622"/>
            <a:ext cx="5212080" cy="94106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5"/>
              </a:spcBef>
              <a:buFont typeface="Wingdings"/>
              <a:buChar char=""/>
              <a:tabLst>
                <a:tab pos="470534" algn="l"/>
              </a:tabLst>
            </a:pPr>
            <a:r>
              <a:rPr sz="2000" b="1" spc="-5" dirty="0">
                <a:solidFill>
                  <a:srgbClr val="001F5F"/>
                </a:solidFill>
                <a:latin typeface="Arial"/>
                <a:cs typeface="Arial"/>
              </a:rPr>
              <a:t>Образовательные</a:t>
            </a:r>
            <a:r>
              <a:rPr sz="2000" b="1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001F5F"/>
                </a:solidFill>
                <a:latin typeface="Arial"/>
                <a:cs typeface="Arial"/>
              </a:rPr>
              <a:t>организации</a:t>
            </a:r>
            <a:r>
              <a:rPr sz="2000" b="1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001F5F"/>
                </a:solidFill>
                <a:latin typeface="Arial"/>
                <a:cs typeface="Arial"/>
              </a:rPr>
              <a:t>при </a:t>
            </a:r>
            <a:r>
              <a:rPr sz="2000" b="1" spc="-54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001F5F"/>
                </a:solidFill>
                <a:latin typeface="Arial"/>
                <a:cs typeface="Arial"/>
              </a:rPr>
              <a:t>реализации образовательных программ </a:t>
            </a:r>
            <a:r>
              <a:rPr sz="2000" b="1" spc="-54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FFFF00"/>
                </a:solidFill>
                <a:latin typeface="Arial"/>
                <a:cs typeface="Arial"/>
              </a:rPr>
              <a:t>свободны</a:t>
            </a:r>
            <a:r>
              <a:rPr sz="2000" b="1" spc="27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FF00"/>
                </a:solidFill>
                <a:latin typeface="Arial"/>
                <a:cs typeface="Arial"/>
              </a:rPr>
              <a:t>в</a:t>
            </a:r>
            <a:r>
              <a:rPr sz="2000" b="1" spc="29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FFFF00"/>
                </a:solidFill>
                <a:latin typeface="Arial"/>
                <a:cs typeface="Arial"/>
              </a:rPr>
              <a:t>определении</a:t>
            </a:r>
            <a:r>
              <a:rPr sz="2000" b="1" spc="28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FFFF00"/>
                </a:solidFill>
                <a:latin typeface="Arial"/>
                <a:cs typeface="Arial"/>
              </a:rPr>
              <a:t>содержания</a:t>
            </a:r>
            <a:endParaRPr sz="20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702679" y="3986276"/>
            <a:ext cx="5212080" cy="94106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000" b="1" spc="-5" dirty="0">
                <a:solidFill>
                  <a:srgbClr val="FFFF00"/>
                </a:solidFill>
                <a:latin typeface="Arial"/>
                <a:cs typeface="Arial"/>
              </a:rPr>
              <a:t>образования, </a:t>
            </a:r>
            <a:r>
              <a:rPr sz="2000" b="1" dirty="0">
                <a:solidFill>
                  <a:srgbClr val="FFFF00"/>
                </a:solidFill>
                <a:latin typeface="Arial"/>
                <a:cs typeface="Arial"/>
              </a:rPr>
              <a:t>выборе </a:t>
            </a:r>
            <a:r>
              <a:rPr sz="2000" b="1" spc="-5" dirty="0">
                <a:solidFill>
                  <a:srgbClr val="FFFF00"/>
                </a:solidFill>
                <a:latin typeface="Arial"/>
                <a:cs typeface="Arial"/>
              </a:rPr>
              <a:t>образовательных </a:t>
            </a:r>
            <a:r>
              <a:rPr sz="2000" b="1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FFFF00"/>
                </a:solidFill>
                <a:latin typeface="Arial"/>
                <a:cs typeface="Arial"/>
              </a:rPr>
              <a:t>технологий</a:t>
            </a:r>
            <a:r>
              <a:rPr sz="2000" b="1" spc="-10" dirty="0">
                <a:solidFill>
                  <a:srgbClr val="001F5F"/>
                </a:solidFill>
                <a:latin typeface="Arial"/>
                <a:cs typeface="Arial"/>
              </a:rPr>
              <a:t>,</a:t>
            </a:r>
            <a:r>
              <a:rPr sz="2000" b="1" spc="-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1F5F"/>
                </a:solidFill>
                <a:latin typeface="Arial"/>
                <a:cs typeface="Arial"/>
              </a:rPr>
              <a:t>а</a:t>
            </a:r>
            <a:r>
              <a:rPr sz="2000" b="1" spc="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b="1" spc="-15" dirty="0">
                <a:solidFill>
                  <a:srgbClr val="001F5F"/>
                </a:solidFill>
                <a:latin typeface="Arial"/>
                <a:cs typeface="Arial"/>
              </a:rPr>
              <a:t>также</a:t>
            </a:r>
            <a:r>
              <a:rPr sz="2000" b="1" spc="-1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1F5F"/>
                </a:solidFill>
                <a:latin typeface="Arial"/>
                <a:cs typeface="Arial"/>
              </a:rPr>
              <a:t>в</a:t>
            </a:r>
            <a:r>
              <a:rPr sz="2000" b="1" spc="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1F5F"/>
                </a:solidFill>
                <a:latin typeface="Arial"/>
                <a:cs typeface="Arial"/>
              </a:rPr>
              <a:t>выборе</a:t>
            </a:r>
            <a:r>
              <a:rPr sz="2000" b="1" spc="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FFFF00"/>
                </a:solidFill>
                <a:latin typeface="Arial"/>
                <a:cs typeface="Arial"/>
              </a:rPr>
              <a:t>учебно- </a:t>
            </a:r>
            <a:r>
              <a:rPr sz="2000" b="1" spc="-54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000" b="1" spc="-15" dirty="0">
                <a:solidFill>
                  <a:srgbClr val="FFFF00"/>
                </a:solidFill>
                <a:latin typeface="Arial"/>
                <a:cs typeface="Arial"/>
              </a:rPr>
              <a:t>методического</a:t>
            </a:r>
            <a:r>
              <a:rPr sz="2000" b="1" spc="49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FFFF00"/>
                </a:solidFill>
                <a:latin typeface="Arial"/>
                <a:cs typeface="Arial"/>
              </a:rPr>
              <a:t>обеспечения</a:t>
            </a:r>
            <a:r>
              <a:rPr sz="2000" b="1" spc="-10" dirty="0">
                <a:solidFill>
                  <a:srgbClr val="001F5F"/>
                </a:solidFill>
                <a:latin typeface="Arial"/>
                <a:cs typeface="Arial"/>
              </a:rPr>
              <a:t>,</a:t>
            </a:r>
            <a:r>
              <a:rPr sz="2000" b="1" spc="48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001F5F"/>
                </a:solidFill>
                <a:latin typeface="Arial"/>
                <a:cs typeface="Arial"/>
              </a:rPr>
              <a:t>если</a:t>
            </a:r>
            <a:r>
              <a:rPr sz="2000" b="1" spc="49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1F5F"/>
                </a:solidFill>
                <a:latin typeface="Arial"/>
                <a:cs typeface="Arial"/>
              </a:rPr>
              <a:t>иное</a:t>
            </a:r>
            <a:endParaRPr sz="20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702679" y="4900929"/>
            <a:ext cx="521144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240790" algn="l"/>
                <a:tab pos="3783329" algn="l"/>
              </a:tabLst>
            </a:pPr>
            <a:r>
              <a:rPr sz="2000" b="1" dirty="0">
                <a:solidFill>
                  <a:srgbClr val="001F5F"/>
                </a:solidFill>
                <a:latin typeface="Arial"/>
                <a:cs typeface="Arial"/>
              </a:rPr>
              <a:t>не	</a:t>
            </a:r>
            <a:r>
              <a:rPr sz="2000" b="1" spc="-85" dirty="0">
                <a:solidFill>
                  <a:srgbClr val="001F5F"/>
                </a:solidFill>
                <a:latin typeface="Arial"/>
                <a:cs typeface="Arial"/>
              </a:rPr>
              <a:t>у</a:t>
            </a:r>
            <a:r>
              <a:rPr sz="2000" b="1" spc="10" dirty="0">
                <a:solidFill>
                  <a:srgbClr val="001F5F"/>
                </a:solidFill>
                <a:latin typeface="Arial"/>
                <a:cs typeface="Arial"/>
              </a:rPr>
              <a:t>с</a:t>
            </a:r>
            <a:r>
              <a:rPr sz="2000" b="1" spc="-25" dirty="0">
                <a:solidFill>
                  <a:srgbClr val="001F5F"/>
                </a:solidFill>
                <a:latin typeface="Arial"/>
                <a:cs typeface="Arial"/>
              </a:rPr>
              <a:t>т</a:t>
            </a:r>
            <a:r>
              <a:rPr sz="2000" b="1" spc="-5" dirty="0">
                <a:solidFill>
                  <a:srgbClr val="001F5F"/>
                </a:solidFill>
                <a:latin typeface="Arial"/>
                <a:cs typeface="Arial"/>
              </a:rPr>
              <a:t>ано</a:t>
            </a:r>
            <a:r>
              <a:rPr sz="2000" b="1" spc="-20" dirty="0">
                <a:solidFill>
                  <a:srgbClr val="001F5F"/>
                </a:solidFill>
                <a:latin typeface="Arial"/>
                <a:cs typeface="Arial"/>
              </a:rPr>
              <a:t>в</a:t>
            </a:r>
            <a:r>
              <a:rPr sz="2000" b="1" spc="-25" dirty="0">
                <a:solidFill>
                  <a:srgbClr val="001F5F"/>
                </a:solidFill>
                <a:latin typeface="Arial"/>
                <a:cs typeface="Arial"/>
              </a:rPr>
              <a:t>л</a:t>
            </a:r>
            <a:r>
              <a:rPr sz="2000" b="1" spc="-5" dirty="0">
                <a:solidFill>
                  <a:srgbClr val="001F5F"/>
                </a:solidFill>
                <a:latin typeface="Arial"/>
                <a:cs typeface="Arial"/>
              </a:rPr>
              <a:t>ен</a:t>
            </a:r>
            <a:r>
              <a:rPr sz="2000" b="1" dirty="0">
                <a:solidFill>
                  <a:srgbClr val="001F5F"/>
                </a:solidFill>
                <a:latin typeface="Arial"/>
                <a:cs typeface="Arial"/>
              </a:rPr>
              <a:t>о	на</a:t>
            </a:r>
            <a:r>
              <a:rPr sz="2000" b="1" spc="15" dirty="0">
                <a:solidFill>
                  <a:srgbClr val="001F5F"/>
                </a:solidFill>
                <a:latin typeface="Arial"/>
                <a:cs typeface="Arial"/>
              </a:rPr>
              <a:t>с</a:t>
            </a:r>
            <a:r>
              <a:rPr sz="2000" b="1" spc="-50" dirty="0">
                <a:solidFill>
                  <a:srgbClr val="001F5F"/>
                </a:solidFill>
                <a:latin typeface="Arial"/>
                <a:cs typeface="Arial"/>
              </a:rPr>
              <a:t>т</a:t>
            </a:r>
            <a:r>
              <a:rPr sz="2000" b="1" spc="-25" dirty="0">
                <a:solidFill>
                  <a:srgbClr val="001F5F"/>
                </a:solidFill>
                <a:latin typeface="Arial"/>
                <a:cs typeface="Arial"/>
              </a:rPr>
              <a:t>о</a:t>
            </a:r>
            <a:r>
              <a:rPr sz="2000" b="1" spc="-5" dirty="0">
                <a:solidFill>
                  <a:srgbClr val="001F5F"/>
                </a:solidFill>
                <a:latin typeface="Arial"/>
                <a:cs typeface="Arial"/>
              </a:rPr>
              <a:t>я</a:t>
            </a:r>
            <a:r>
              <a:rPr sz="2000" b="1" spc="-20" dirty="0">
                <a:solidFill>
                  <a:srgbClr val="001F5F"/>
                </a:solidFill>
                <a:latin typeface="Arial"/>
                <a:cs typeface="Arial"/>
              </a:rPr>
              <a:t>щ</a:t>
            </a:r>
            <a:r>
              <a:rPr sz="2000" b="1" spc="-10" dirty="0">
                <a:solidFill>
                  <a:srgbClr val="001F5F"/>
                </a:solidFill>
                <a:latin typeface="Arial"/>
                <a:cs typeface="Arial"/>
              </a:rPr>
              <a:t>и</a:t>
            </a:r>
            <a:r>
              <a:rPr sz="2000" b="1" dirty="0">
                <a:solidFill>
                  <a:srgbClr val="001F5F"/>
                </a:solidFill>
                <a:latin typeface="Arial"/>
                <a:cs typeface="Arial"/>
              </a:rPr>
              <a:t>м</a:t>
            </a:r>
            <a:endParaRPr sz="20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702679" y="5205729"/>
            <a:ext cx="521144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solidFill>
                  <a:srgbClr val="001F5F"/>
                </a:solidFill>
                <a:latin typeface="Arial"/>
                <a:cs typeface="Arial"/>
              </a:rPr>
              <a:t>Федеральным</a:t>
            </a:r>
            <a:r>
              <a:rPr sz="2000" b="1" spc="7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b="1" spc="-15" dirty="0">
                <a:solidFill>
                  <a:srgbClr val="001F5F"/>
                </a:solidFill>
                <a:latin typeface="Arial"/>
                <a:cs typeface="Arial"/>
              </a:rPr>
              <a:t>законом</a:t>
            </a:r>
            <a:r>
              <a:rPr sz="2000" b="1" spc="7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001F5F"/>
                </a:solidFill>
                <a:latin typeface="Arial"/>
                <a:cs typeface="Arial"/>
              </a:rPr>
              <a:t>(ФЗ</a:t>
            </a:r>
            <a:r>
              <a:rPr sz="2000" b="1" spc="6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1F5F"/>
                </a:solidFill>
                <a:latin typeface="Arial"/>
                <a:cs typeface="Arial"/>
              </a:rPr>
              <a:t>№</a:t>
            </a:r>
            <a:r>
              <a:rPr sz="2000" b="1" spc="7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001F5F"/>
                </a:solidFill>
                <a:latin typeface="Arial"/>
                <a:cs typeface="Arial"/>
              </a:rPr>
              <a:t>273,</a:t>
            </a:r>
            <a:r>
              <a:rPr sz="2000" b="1" spc="5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b="1" spc="-70" dirty="0">
                <a:solidFill>
                  <a:srgbClr val="001F5F"/>
                </a:solidFill>
                <a:latin typeface="Arial"/>
                <a:cs typeface="Arial"/>
              </a:rPr>
              <a:t>ст.</a:t>
            </a:r>
            <a:r>
              <a:rPr sz="2000" b="1" spc="7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1F5F"/>
                </a:solidFill>
                <a:latin typeface="Arial"/>
                <a:cs typeface="Arial"/>
              </a:rPr>
              <a:t>28</a:t>
            </a:r>
            <a:endParaRPr sz="20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702679" y="5510580"/>
            <a:ext cx="521208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047239" algn="l"/>
                <a:tab pos="3149600" algn="l"/>
                <a:tab pos="5042535" algn="l"/>
              </a:tabLst>
            </a:pPr>
            <a:r>
              <a:rPr sz="2000" b="1" spc="-5" dirty="0">
                <a:solidFill>
                  <a:srgbClr val="001F5F"/>
                </a:solidFill>
                <a:latin typeface="Arial"/>
                <a:cs typeface="Arial"/>
              </a:rPr>
              <a:t>К</a:t>
            </a:r>
            <a:r>
              <a:rPr sz="2000" b="1" spc="-25" dirty="0">
                <a:solidFill>
                  <a:srgbClr val="001F5F"/>
                </a:solidFill>
                <a:latin typeface="Arial"/>
                <a:cs typeface="Arial"/>
              </a:rPr>
              <a:t>о</a:t>
            </a:r>
            <a:r>
              <a:rPr sz="2000" b="1" dirty="0">
                <a:solidFill>
                  <a:srgbClr val="001F5F"/>
                </a:solidFill>
                <a:latin typeface="Arial"/>
                <a:cs typeface="Arial"/>
              </a:rPr>
              <a:t>мп</a:t>
            </a:r>
            <a:r>
              <a:rPr sz="2000" b="1" spc="-20" dirty="0">
                <a:solidFill>
                  <a:srgbClr val="001F5F"/>
                </a:solidFill>
                <a:latin typeface="Arial"/>
                <a:cs typeface="Arial"/>
              </a:rPr>
              <a:t>е</a:t>
            </a:r>
            <a:r>
              <a:rPr sz="2000" b="1" spc="-35" dirty="0">
                <a:solidFill>
                  <a:srgbClr val="001F5F"/>
                </a:solidFill>
                <a:latin typeface="Arial"/>
                <a:cs typeface="Arial"/>
              </a:rPr>
              <a:t>т</a:t>
            </a:r>
            <a:r>
              <a:rPr sz="2000" b="1" spc="-5" dirty="0">
                <a:solidFill>
                  <a:srgbClr val="001F5F"/>
                </a:solidFill>
                <a:latin typeface="Arial"/>
                <a:cs typeface="Arial"/>
              </a:rPr>
              <a:t>ен</a:t>
            </a:r>
            <a:r>
              <a:rPr sz="2000" b="1" dirty="0">
                <a:solidFill>
                  <a:srgbClr val="001F5F"/>
                </a:solidFill>
                <a:latin typeface="Arial"/>
                <a:cs typeface="Arial"/>
              </a:rPr>
              <a:t>ц</a:t>
            </a:r>
            <a:r>
              <a:rPr sz="2000" b="1" spc="-10" dirty="0">
                <a:solidFill>
                  <a:srgbClr val="001F5F"/>
                </a:solidFill>
                <a:latin typeface="Arial"/>
                <a:cs typeface="Arial"/>
              </a:rPr>
              <a:t>и</a:t>
            </a:r>
            <a:r>
              <a:rPr sz="2000" b="1" dirty="0">
                <a:solidFill>
                  <a:srgbClr val="001F5F"/>
                </a:solidFill>
                <a:latin typeface="Arial"/>
                <a:cs typeface="Arial"/>
              </a:rPr>
              <a:t>и,	пр</a:t>
            </a:r>
            <a:r>
              <a:rPr sz="2000" b="1" spc="-10" dirty="0">
                <a:solidFill>
                  <a:srgbClr val="001F5F"/>
                </a:solidFill>
                <a:latin typeface="Arial"/>
                <a:cs typeface="Arial"/>
              </a:rPr>
              <a:t>а</a:t>
            </a:r>
            <a:r>
              <a:rPr sz="2000" b="1" spc="-20" dirty="0">
                <a:solidFill>
                  <a:srgbClr val="001F5F"/>
                </a:solidFill>
                <a:latin typeface="Arial"/>
                <a:cs typeface="Arial"/>
              </a:rPr>
              <a:t>в</a:t>
            </a:r>
            <a:r>
              <a:rPr sz="2000" b="1" spc="-15" dirty="0">
                <a:solidFill>
                  <a:srgbClr val="001F5F"/>
                </a:solidFill>
                <a:latin typeface="Arial"/>
                <a:cs typeface="Arial"/>
              </a:rPr>
              <a:t>а</a:t>
            </a:r>
            <a:r>
              <a:rPr sz="2000" b="1" dirty="0">
                <a:solidFill>
                  <a:srgbClr val="001F5F"/>
                </a:solidFill>
                <a:latin typeface="Arial"/>
                <a:cs typeface="Arial"/>
              </a:rPr>
              <a:t>,	о</a:t>
            </a:r>
            <a:r>
              <a:rPr sz="2000" b="1" spc="-30" dirty="0">
                <a:solidFill>
                  <a:srgbClr val="001F5F"/>
                </a:solidFill>
                <a:latin typeface="Arial"/>
                <a:cs typeface="Arial"/>
              </a:rPr>
              <a:t>б</a:t>
            </a:r>
            <a:r>
              <a:rPr sz="2000" b="1" spc="-5" dirty="0">
                <a:solidFill>
                  <a:srgbClr val="001F5F"/>
                </a:solidFill>
                <a:latin typeface="Arial"/>
                <a:cs typeface="Arial"/>
              </a:rPr>
              <a:t>я</a:t>
            </a:r>
            <a:r>
              <a:rPr sz="2000" b="1" spc="-30" dirty="0">
                <a:solidFill>
                  <a:srgbClr val="001F5F"/>
                </a:solidFill>
                <a:latin typeface="Arial"/>
                <a:cs typeface="Arial"/>
              </a:rPr>
              <a:t>з</a:t>
            </a:r>
            <a:r>
              <a:rPr sz="2000" b="1" spc="-5" dirty="0">
                <a:solidFill>
                  <a:srgbClr val="001F5F"/>
                </a:solidFill>
                <a:latin typeface="Arial"/>
                <a:cs typeface="Arial"/>
              </a:rPr>
              <a:t>анн</a:t>
            </a:r>
            <a:r>
              <a:rPr sz="2000" b="1" spc="-25" dirty="0">
                <a:solidFill>
                  <a:srgbClr val="001F5F"/>
                </a:solidFill>
                <a:latin typeface="Arial"/>
                <a:cs typeface="Arial"/>
              </a:rPr>
              <a:t>о</a:t>
            </a:r>
            <a:r>
              <a:rPr sz="2000" b="1" spc="10" dirty="0">
                <a:solidFill>
                  <a:srgbClr val="001F5F"/>
                </a:solidFill>
                <a:latin typeface="Arial"/>
                <a:cs typeface="Arial"/>
              </a:rPr>
              <a:t>с</a:t>
            </a:r>
            <a:r>
              <a:rPr sz="2000" b="1" spc="-35" dirty="0">
                <a:solidFill>
                  <a:srgbClr val="001F5F"/>
                </a:solidFill>
                <a:latin typeface="Arial"/>
                <a:cs typeface="Arial"/>
              </a:rPr>
              <a:t>т</a:t>
            </a:r>
            <a:r>
              <a:rPr sz="2000" b="1" dirty="0">
                <a:solidFill>
                  <a:srgbClr val="001F5F"/>
                </a:solidFill>
                <a:latin typeface="Arial"/>
                <a:cs typeface="Arial"/>
              </a:rPr>
              <a:t>и	и</a:t>
            </a:r>
            <a:endParaRPr sz="20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702679" y="5815380"/>
            <a:ext cx="5210810" cy="6362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966720" algn="l"/>
              </a:tabLst>
            </a:pPr>
            <a:r>
              <a:rPr sz="2000" b="1" spc="-40" dirty="0">
                <a:solidFill>
                  <a:srgbClr val="001F5F"/>
                </a:solidFill>
                <a:latin typeface="Arial"/>
                <a:cs typeface="Arial"/>
              </a:rPr>
              <a:t>о</a:t>
            </a:r>
            <a:r>
              <a:rPr sz="2000" b="1" spc="-35" dirty="0">
                <a:solidFill>
                  <a:srgbClr val="001F5F"/>
                </a:solidFill>
                <a:latin typeface="Arial"/>
                <a:cs typeface="Arial"/>
              </a:rPr>
              <a:t>т</a:t>
            </a:r>
            <a:r>
              <a:rPr sz="2000" b="1" spc="-20" dirty="0">
                <a:solidFill>
                  <a:srgbClr val="001F5F"/>
                </a:solidFill>
                <a:latin typeface="Arial"/>
                <a:cs typeface="Arial"/>
              </a:rPr>
              <a:t>в</a:t>
            </a:r>
            <a:r>
              <a:rPr sz="2000" b="1" spc="-15" dirty="0">
                <a:solidFill>
                  <a:srgbClr val="001F5F"/>
                </a:solidFill>
                <a:latin typeface="Arial"/>
                <a:cs typeface="Arial"/>
              </a:rPr>
              <a:t>е</a:t>
            </a:r>
            <a:r>
              <a:rPr sz="2000" b="1" spc="-60" dirty="0">
                <a:solidFill>
                  <a:srgbClr val="001F5F"/>
                </a:solidFill>
                <a:latin typeface="Arial"/>
                <a:cs typeface="Arial"/>
              </a:rPr>
              <a:t>т</a:t>
            </a:r>
            <a:r>
              <a:rPr sz="2000" b="1" spc="10" dirty="0">
                <a:solidFill>
                  <a:srgbClr val="001F5F"/>
                </a:solidFill>
                <a:latin typeface="Arial"/>
                <a:cs typeface="Arial"/>
              </a:rPr>
              <a:t>с</a:t>
            </a:r>
            <a:r>
              <a:rPr sz="2000" b="1" spc="-35" dirty="0">
                <a:solidFill>
                  <a:srgbClr val="001F5F"/>
                </a:solidFill>
                <a:latin typeface="Arial"/>
                <a:cs typeface="Arial"/>
              </a:rPr>
              <a:t>т</a:t>
            </a:r>
            <a:r>
              <a:rPr sz="2000" b="1" spc="-20" dirty="0">
                <a:solidFill>
                  <a:srgbClr val="001F5F"/>
                </a:solidFill>
                <a:latin typeface="Arial"/>
                <a:cs typeface="Arial"/>
              </a:rPr>
              <a:t>в</a:t>
            </a:r>
            <a:r>
              <a:rPr sz="2000" b="1" spc="-5" dirty="0">
                <a:solidFill>
                  <a:srgbClr val="001F5F"/>
                </a:solidFill>
                <a:latin typeface="Arial"/>
                <a:cs typeface="Arial"/>
              </a:rPr>
              <a:t>енн</a:t>
            </a:r>
            <a:r>
              <a:rPr sz="2000" b="1" spc="-25" dirty="0">
                <a:solidFill>
                  <a:srgbClr val="001F5F"/>
                </a:solidFill>
                <a:latin typeface="Arial"/>
                <a:cs typeface="Arial"/>
              </a:rPr>
              <a:t>о</a:t>
            </a:r>
            <a:r>
              <a:rPr sz="2000" b="1" spc="10" dirty="0">
                <a:solidFill>
                  <a:srgbClr val="001F5F"/>
                </a:solidFill>
                <a:latin typeface="Arial"/>
                <a:cs typeface="Arial"/>
              </a:rPr>
              <a:t>с</a:t>
            </a:r>
            <a:r>
              <a:rPr sz="2000" b="1" spc="-35" dirty="0">
                <a:solidFill>
                  <a:srgbClr val="001F5F"/>
                </a:solidFill>
                <a:latin typeface="Arial"/>
                <a:cs typeface="Arial"/>
              </a:rPr>
              <a:t>т</a:t>
            </a:r>
            <a:r>
              <a:rPr sz="2000" b="1" dirty="0">
                <a:solidFill>
                  <a:srgbClr val="001F5F"/>
                </a:solidFill>
                <a:latin typeface="Arial"/>
                <a:cs typeface="Arial"/>
              </a:rPr>
              <a:t>ь	обр</a:t>
            </a:r>
            <a:r>
              <a:rPr sz="2000" b="1" spc="20" dirty="0">
                <a:solidFill>
                  <a:srgbClr val="001F5F"/>
                </a:solidFill>
                <a:latin typeface="Arial"/>
                <a:cs typeface="Arial"/>
              </a:rPr>
              <a:t>а</a:t>
            </a:r>
            <a:r>
              <a:rPr sz="2000" b="1" spc="-50" dirty="0">
                <a:solidFill>
                  <a:srgbClr val="001F5F"/>
                </a:solidFill>
                <a:latin typeface="Arial"/>
                <a:cs typeface="Arial"/>
              </a:rPr>
              <a:t>з</a:t>
            </a:r>
            <a:r>
              <a:rPr sz="2000" b="1" dirty="0">
                <a:solidFill>
                  <a:srgbClr val="001F5F"/>
                </a:solidFill>
                <a:latin typeface="Arial"/>
                <a:cs typeface="Arial"/>
              </a:rPr>
              <a:t>о</a:t>
            </a:r>
            <a:r>
              <a:rPr sz="2000" b="1" spc="-20" dirty="0">
                <a:solidFill>
                  <a:srgbClr val="001F5F"/>
                </a:solidFill>
                <a:latin typeface="Arial"/>
                <a:cs typeface="Arial"/>
              </a:rPr>
              <a:t>в</a:t>
            </a:r>
            <a:r>
              <a:rPr sz="2000" b="1" spc="-5" dirty="0">
                <a:solidFill>
                  <a:srgbClr val="001F5F"/>
                </a:solidFill>
                <a:latin typeface="Arial"/>
                <a:cs typeface="Arial"/>
              </a:rPr>
              <a:t>а</a:t>
            </a:r>
            <a:r>
              <a:rPr sz="2000" b="1" spc="-35" dirty="0">
                <a:solidFill>
                  <a:srgbClr val="001F5F"/>
                </a:solidFill>
                <a:latin typeface="Arial"/>
                <a:cs typeface="Arial"/>
              </a:rPr>
              <a:t>т</a:t>
            </a:r>
            <a:r>
              <a:rPr sz="2000" b="1" spc="10" dirty="0">
                <a:solidFill>
                  <a:srgbClr val="001F5F"/>
                </a:solidFill>
                <a:latin typeface="Arial"/>
                <a:cs typeface="Arial"/>
              </a:rPr>
              <a:t>е</a:t>
            </a:r>
            <a:r>
              <a:rPr sz="2000" b="1" spc="-5" dirty="0">
                <a:solidFill>
                  <a:srgbClr val="001F5F"/>
                </a:solidFill>
                <a:latin typeface="Arial"/>
                <a:cs typeface="Arial"/>
              </a:rPr>
              <a:t>льной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000" b="1" spc="-5" dirty="0">
                <a:solidFill>
                  <a:srgbClr val="001F5F"/>
                </a:solidFill>
                <a:latin typeface="Arial"/>
                <a:cs typeface="Arial"/>
              </a:rPr>
              <a:t>организации)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5038852" y="3248025"/>
            <a:ext cx="1588135" cy="1828164"/>
            <a:chOff x="5038852" y="3248025"/>
            <a:chExt cx="1588135" cy="1828164"/>
          </a:xfrm>
        </p:grpSpPr>
        <p:sp>
          <p:nvSpPr>
            <p:cNvPr id="12" name="object 12"/>
            <p:cNvSpPr/>
            <p:nvPr/>
          </p:nvSpPr>
          <p:spPr>
            <a:xfrm>
              <a:off x="5057902" y="3267075"/>
              <a:ext cx="1550035" cy="1790064"/>
            </a:xfrm>
            <a:custGeom>
              <a:avLst/>
              <a:gdLst/>
              <a:ahLst/>
              <a:cxnLst/>
              <a:rect l="l" t="t" r="r" b="b"/>
              <a:pathLst>
                <a:path w="1550034" h="1790064">
                  <a:moveTo>
                    <a:pt x="774953" y="0"/>
                  </a:moveTo>
                  <a:lnTo>
                    <a:pt x="0" y="447420"/>
                  </a:lnTo>
                  <a:lnTo>
                    <a:pt x="0" y="1342263"/>
                  </a:lnTo>
                  <a:lnTo>
                    <a:pt x="774953" y="1789683"/>
                  </a:lnTo>
                  <a:lnTo>
                    <a:pt x="1550034" y="1342263"/>
                  </a:lnTo>
                  <a:lnTo>
                    <a:pt x="1550034" y="447420"/>
                  </a:lnTo>
                  <a:lnTo>
                    <a:pt x="774953" y="0"/>
                  </a:lnTo>
                  <a:close/>
                </a:path>
              </a:pathLst>
            </a:custGeom>
            <a:solidFill>
              <a:srgbClr val="1B31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057902" y="3267075"/>
              <a:ext cx="1550035" cy="1790064"/>
            </a:xfrm>
            <a:custGeom>
              <a:avLst/>
              <a:gdLst/>
              <a:ahLst/>
              <a:cxnLst/>
              <a:rect l="l" t="t" r="r" b="b"/>
              <a:pathLst>
                <a:path w="1550034" h="1790064">
                  <a:moveTo>
                    <a:pt x="774953" y="0"/>
                  </a:moveTo>
                  <a:lnTo>
                    <a:pt x="1550034" y="447420"/>
                  </a:lnTo>
                  <a:lnTo>
                    <a:pt x="1550034" y="1342263"/>
                  </a:lnTo>
                  <a:lnTo>
                    <a:pt x="774953" y="1789683"/>
                  </a:lnTo>
                  <a:lnTo>
                    <a:pt x="0" y="1342263"/>
                  </a:lnTo>
                  <a:lnTo>
                    <a:pt x="0" y="447420"/>
                  </a:lnTo>
                  <a:lnTo>
                    <a:pt x="774953" y="0"/>
                  </a:lnTo>
                  <a:close/>
                </a:path>
              </a:pathLst>
            </a:custGeom>
            <a:ln w="38100">
              <a:solidFill>
                <a:srgbClr val="FFFFFF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365369" y="3706812"/>
              <a:ext cx="935037" cy="935037"/>
            </a:xfrm>
            <a:prstGeom prst="rect">
              <a:avLst/>
            </a:prstGeom>
          </p:spPr>
        </p:pic>
      </p:grpSp>
      <p:grpSp>
        <p:nvGrpSpPr>
          <p:cNvPr id="15" name="object 15"/>
          <p:cNvGrpSpPr/>
          <p:nvPr/>
        </p:nvGrpSpPr>
        <p:grpSpPr>
          <a:xfrm>
            <a:off x="10840084" y="0"/>
            <a:ext cx="1370965" cy="1949450"/>
            <a:chOff x="10840084" y="0"/>
            <a:chExt cx="1370965" cy="1949450"/>
          </a:xfrm>
        </p:grpSpPr>
        <p:sp>
          <p:nvSpPr>
            <p:cNvPr id="16" name="object 16"/>
            <p:cNvSpPr/>
            <p:nvPr/>
          </p:nvSpPr>
          <p:spPr>
            <a:xfrm>
              <a:off x="10859134" y="0"/>
              <a:ext cx="1332865" cy="1911350"/>
            </a:xfrm>
            <a:custGeom>
              <a:avLst/>
              <a:gdLst/>
              <a:ahLst/>
              <a:cxnLst/>
              <a:rect l="l" t="t" r="r" b="b"/>
              <a:pathLst>
                <a:path w="1332865" h="1911350">
                  <a:moveTo>
                    <a:pt x="1332865" y="1910841"/>
                  </a:moveTo>
                  <a:lnTo>
                    <a:pt x="0" y="1244346"/>
                  </a:lnTo>
                  <a:lnTo>
                    <a:pt x="0" y="0"/>
                  </a:lnTo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1094084" y="0"/>
              <a:ext cx="1097915" cy="1516380"/>
            </a:xfrm>
            <a:custGeom>
              <a:avLst/>
              <a:gdLst/>
              <a:ahLst/>
              <a:cxnLst/>
              <a:rect l="l" t="t" r="r" b="b"/>
              <a:pathLst>
                <a:path w="1097915" h="1516380">
                  <a:moveTo>
                    <a:pt x="1097915" y="1516252"/>
                  </a:moveTo>
                  <a:lnTo>
                    <a:pt x="0" y="967232"/>
                  </a:lnTo>
                  <a:lnTo>
                    <a:pt x="0" y="0"/>
                  </a:lnTo>
                </a:path>
              </a:pathLst>
            </a:custGeom>
            <a:ln w="38100">
              <a:solidFill>
                <a:srgbClr val="FFFFFF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8" name="object 18"/>
          <p:cNvGrpSpPr/>
          <p:nvPr/>
        </p:nvGrpSpPr>
        <p:grpSpPr>
          <a:xfrm>
            <a:off x="11355451" y="5951639"/>
            <a:ext cx="855980" cy="925830"/>
            <a:chOff x="11355451" y="5951639"/>
            <a:chExt cx="855980" cy="925830"/>
          </a:xfrm>
        </p:grpSpPr>
        <p:sp>
          <p:nvSpPr>
            <p:cNvPr id="19" name="object 19"/>
            <p:cNvSpPr/>
            <p:nvPr/>
          </p:nvSpPr>
          <p:spPr>
            <a:xfrm>
              <a:off x="11374501" y="5970689"/>
              <a:ext cx="817880" cy="887730"/>
            </a:xfrm>
            <a:custGeom>
              <a:avLst/>
              <a:gdLst/>
              <a:ahLst/>
              <a:cxnLst/>
              <a:rect l="l" t="t" r="r" b="b"/>
              <a:pathLst>
                <a:path w="817879" h="887729">
                  <a:moveTo>
                    <a:pt x="0" y="887308"/>
                  </a:moveTo>
                  <a:lnTo>
                    <a:pt x="0" y="408736"/>
                  </a:lnTo>
                  <a:lnTo>
                    <a:pt x="817499" y="0"/>
                  </a:lnTo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1491087" y="6145618"/>
              <a:ext cx="701040" cy="712470"/>
            </a:xfrm>
            <a:custGeom>
              <a:avLst/>
              <a:gdLst/>
              <a:ahLst/>
              <a:cxnLst/>
              <a:rect l="l" t="t" r="r" b="b"/>
              <a:pathLst>
                <a:path w="701040" h="712470">
                  <a:moveTo>
                    <a:pt x="614172" y="0"/>
                  </a:moveTo>
                  <a:lnTo>
                    <a:pt x="700913" y="43375"/>
                  </a:lnTo>
                </a:path>
                <a:path w="701040" h="712470">
                  <a:moveTo>
                    <a:pt x="0" y="712378"/>
                  </a:moveTo>
                  <a:lnTo>
                    <a:pt x="0" y="307060"/>
                  </a:lnTo>
                  <a:lnTo>
                    <a:pt x="614172" y="0"/>
                  </a:lnTo>
                </a:path>
              </a:pathLst>
            </a:custGeom>
            <a:ln w="38100">
              <a:solidFill>
                <a:srgbClr val="FFFFFF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1" name="object 21"/>
          <p:cNvGrpSpPr/>
          <p:nvPr/>
        </p:nvGrpSpPr>
        <p:grpSpPr>
          <a:xfrm>
            <a:off x="0" y="0"/>
            <a:ext cx="2378075" cy="3851275"/>
            <a:chOff x="0" y="0"/>
            <a:chExt cx="2378075" cy="3851275"/>
          </a:xfrm>
        </p:grpSpPr>
        <p:sp>
          <p:nvSpPr>
            <p:cNvPr id="22" name="object 22"/>
            <p:cNvSpPr/>
            <p:nvPr/>
          </p:nvSpPr>
          <p:spPr>
            <a:xfrm>
              <a:off x="808799" y="2042541"/>
              <a:ext cx="1550035" cy="1790064"/>
            </a:xfrm>
            <a:custGeom>
              <a:avLst/>
              <a:gdLst/>
              <a:ahLst/>
              <a:cxnLst/>
              <a:rect l="l" t="t" r="r" b="b"/>
              <a:pathLst>
                <a:path w="1550035" h="1790064">
                  <a:moveTo>
                    <a:pt x="775017" y="0"/>
                  </a:moveTo>
                  <a:lnTo>
                    <a:pt x="0" y="447421"/>
                  </a:lnTo>
                  <a:lnTo>
                    <a:pt x="0" y="1342263"/>
                  </a:lnTo>
                  <a:lnTo>
                    <a:pt x="775017" y="1789684"/>
                  </a:lnTo>
                  <a:lnTo>
                    <a:pt x="1549971" y="1342263"/>
                  </a:lnTo>
                  <a:lnTo>
                    <a:pt x="1549971" y="447421"/>
                  </a:lnTo>
                  <a:lnTo>
                    <a:pt x="775017" y="0"/>
                  </a:lnTo>
                  <a:close/>
                </a:path>
              </a:pathLst>
            </a:custGeom>
            <a:solidFill>
              <a:srgbClr val="1B31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808799" y="2042541"/>
              <a:ext cx="1550035" cy="1790064"/>
            </a:xfrm>
            <a:custGeom>
              <a:avLst/>
              <a:gdLst/>
              <a:ahLst/>
              <a:cxnLst/>
              <a:rect l="l" t="t" r="r" b="b"/>
              <a:pathLst>
                <a:path w="1550035" h="1790064">
                  <a:moveTo>
                    <a:pt x="775017" y="0"/>
                  </a:moveTo>
                  <a:lnTo>
                    <a:pt x="1549971" y="447421"/>
                  </a:lnTo>
                  <a:lnTo>
                    <a:pt x="1549971" y="1342263"/>
                  </a:lnTo>
                  <a:lnTo>
                    <a:pt x="775017" y="1789684"/>
                  </a:lnTo>
                  <a:lnTo>
                    <a:pt x="0" y="1342263"/>
                  </a:lnTo>
                  <a:lnTo>
                    <a:pt x="0" y="447421"/>
                  </a:lnTo>
                  <a:lnTo>
                    <a:pt x="775017" y="0"/>
                  </a:lnTo>
                  <a:close/>
                </a:path>
              </a:pathLst>
            </a:custGeom>
            <a:ln w="38099">
              <a:solidFill>
                <a:srgbClr val="FFFFFF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01217" y="2363203"/>
              <a:ext cx="1037856" cy="1037856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0"/>
              <a:ext cx="2025027" cy="2064258"/>
            </a:xfrm>
            <a:prstGeom prst="rect">
              <a:avLst/>
            </a:prstGeom>
          </p:spPr>
        </p:pic>
      </p:grpSp>
      <p:sp>
        <p:nvSpPr>
          <p:cNvPr id="26" name="object 26"/>
          <p:cNvSpPr txBox="1"/>
          <p:nvPr/>
        </p:nvSpPr>
        <p:spPr>
          <a:xfrm>
            <a:off x="233578" y="802385"/>
            <a:ext cx="136779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95" dirty="0">
                <a:solidFill>
                  <a:srgbClr val="544F9F"/>
                </a:solidFill>
                <a:latin typeface="Arial"/>
                <a:cs typeface="Arial"/>
              </a:rPr>
              <a:t>ФОП</a:t>
            </a:r>
            <a:r>
              <a:rPr sz="2400" b="1" spc="170" dirty="0">
                <a:solidFill>
                  <a:srgbClr val="544F9F"/>
                </a:solidFill>
                <a:latin typeface="Arial"/>
                <a:cs typeface="Arial"/>
              </a:rPr>
              <a:t> </a:t>
            </a:r>
            <a:r>
              <a:rPr sz="2400" b="1" spc="65" dirty="0">
                <a:solidFill>
                  <a:srgbClr val="544F9F"/>
                </a:solidFill>
                <a:latin typeface="Arial"/>
                <a:cs typeface="Arial"/>
              </a:rPr>
              <a:t>ДО</a:t>
            </a:r>
            <a:endParaRPr sz="2400">
              <a:latin typeface="Arial"/>
              <a:cs typeface="Arial"/>
            </a:endParaRPr>
          </a:p>
        </p:txBody>
      </p:sp>
      <p:pic>
        <p:nvPicPr>
          <p:cNvPr id="27" name="object 2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189217" y="116712"/>
            <a:ext cx="4348353" cy="2735452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object 7"/>
          <p:cNvGrpSpPr/>
          <p:nvPr/>
        </p:nvGrpSpPr>
        <p:grpSpPr>
          <a:xfrm>
            <a:off x="-4713" y="1742159"/>
            <a:ext cx="9259570" cy="5148580"/>
            <a:chOff x="-6350" y="1716289"/>
            <a:chExt cx="9259570" cy="5148580"/>
          </a:xfrm>
          <a:solidFill>
            <a:schemeClr val="tx2">
              <a:lumMod val="75000"/>
            </a:schemeClr>
          </a:solidFill>
        </p:grpSpPr>
        <p:sp>
          <p:nvSpPr>
            <p:cNvPr id="8" name="object 8"/>
            <p:cNvSpPr/>
            <p:nvPr/>
          </p:nvSpPr>
          <p:spPr>
            <a:xfrm>
              <a:off x="6894956" y="2292604"/>
              <a:ext cx="2339340" cy="2339340"/>
            </a:xfrm>
            <a:custGeom>
              <a:avLst/>
              <a:gdLst/>
              <a:ahLst/>
              <a:cxnLst/>
              <a:rect l="l" t="t" r="r" b="b"/>
              <a:pathLst>
                <a:path w="2339340" h="2339340">
                  <a:moveTo>
                    <a:pt x="0" y="1169543"/>
                  </a:moveTo>
                  <a:lnTo>
                    <a:pt x="975" y="1121334"/>
                  </a:lnTo>
                  <a:lnTo>
                    <a:pt x="3876" y="1073622"/>
                  </a:lnTo>
                  <a:lnTo>
                    <a:pt x="8666" y="1026443"/>
                  </a:lnTo>
                  <a:lnTo>
                    <a:pt x="15307" y="979836"/>
                  </a:lnTo>
                  <a:lnTo>
                    <a:pt x="23760" y="933838"/>
                  </a:lnTo>
                  <a:lnTo>
                    <a:pt x="33989" y="888487"/>
                  </a:lnTo>
                  <a:lnTo>
                    <a:pt x="45956" y="843821"/>
                  </a:lnTo>
                  <a:lnTo>
                    <a:pt x="59623" y="799876"/>
                  </a:lnTo>
                  <a:lnTo>
                    <a:pt x="74953" y="756691"/>
                  </a:lnTo>
                  <a:lnTo>
                    <a:pt x="91908" y="714303"/>
                  </a:lnTo>
                  <a:lnTo>
                    <a:pt x="110450" y="672750"/>
                  </a:lnTo>
                  <a:lnTo>
                    <a:pt x="130542" y="632070"/>
                  </a:lnTo>
                  <a:lnTo>
                    <a:pt x="152145" y="592299"/>
                  </a:lnTo>
                  <a:lnTo>
                    <a:pt x="175224" y="553477"/>
                  </a:lnTo>
                  <a:lnTo>
                    <a:pt x="199739" y="515639"/>
                  </a:lnTo>
                  <a:lnTo>
                    <a:pt x="225653" y="478825"/>
                  </a:lnTo>
                  <a:lnTo>
                    <a:pt x="252929" y="443071"/>
                  </a:lnTo>
                  <a:lnTo>
                    <a:pt x="281529" y="408416"/>
                  </a:lnTo>
                  <a:lnTo>
                    <a:pt x="311415" y="374896"/>
                  </a:lnTo>
                  <a:lnTo>
                    <a:pt x="342550" y="342550"/>
                  </a:lnTo>
                  <a:lnTo>
                    <a:pt x="374896" y="311415"/>
                  </a:lnTo>
                  <a:lnTo>
                    <a:pt x="408416" y="281529"/>
                  </a:lnTo>
                  <a:lnTo>
                    <a:pt x="443071" y="252929"/>
                  </a:lnTo>
                  <a:lnTo>
                    <a:pt x="478825" y="225653"/>
                  </a:lnTo>
                  <a:lnTo>
                    <a:pt x="515639" y="199739"/>
                  </a:lnTo>
                  <a:lnTo>
                    <a:pt x="553477" y="175224"/>
                  </a:lnTo>
                  <a:lnTo>
                    <a:pt x="592299" y="152145"/>
                  </a:lnTo>
                  <a:lnTo>
                    <a:pt x="632070" y="130542"/>
                  </a:lnTo>
                  <a:lnTo>
                    <a:pt x="672750" y="110450"/>
                  </a:lnTo>
                  <a:lnTo>
                    <a:pt x="714303" y="91908"/>
                  </a:lnTo>
                  <a:lnTo>
                    <a:pt x="756691" y="74953"/>
                  </a:lnTo>
                  <a:lnTo>
                    <a:pt x="799876" y="59623"/>
                  </a:lnTo>
                  <a:lnTo>
                    <a:pt x="843821" y="45956"/>
                  </a:lnTo>
                  <a:lnTo>
                    <a:pt x="888487" y="33989"/>
                  </a:lnTo>
                  <a:lnTo>
                    <a:pt x="933838" y="23760"/>
                  </a:lnTo>
                  <a:lnTo>
                    <a:pt x="979836" y="15307"/>
                  </a:lnTo>
                  <a:lnTo>
                    <a:pt x="1026443" y="8666"/>
                  </a:lnTo>
                  <a:lnTo>
                    <a:pt x="1073622" y="3876"/>
                  </a:lnTo>
                  <a:lnTo>
                    <a:pt x="1121334" y="975"/>
                  </a:lnTo>
                  <a:lnTo>
                    <a:pt x="1169543" y="0"/>
                  </a:lnTo>
                  <a:lnTo>
                    <a:pt x="1217751" y="975"/>
                  </a:lnTo>
                  <a:lnTo>
                    <a:pt x="1265463" y="3876"/>
                  </a:lnTo>
                  <a:lnTo>
                    <a:pt x="1312642" y="8666"/>
                  </a:lnTo>
                  <a:lnTo>
                    <a:pt x="1359249" y="15307"/>
                  </a:lnTo>
                  <a:lnTo>
                    <a:pt x="1405247" y="23760"/>
                  </a:lnTo>
                  <a:lnTo>
                    <a:pt x="1450598" y="33989"/>
                  </a:lnTo>
                  <a:lnTo>
                    <a:pt x="1495264" y="45956"/>
                  </a:lnTo>
                  <a:lnTo>
                    <a:pt x="1539209" y="59623"/>
                  </a:lnTo>
                  <a:lnTo>
                    <a:pt x="1582394" y="74953"/>
                  </a:lnTo>
                  <a:lnTo>
                    <a:pt x="1624782" y="91908"/>
                  </a:lnTo>
                  <a:lnTo>
                    <a:pt x="1666335" y="110450"/>
                  </a:lnTo>
                  <a:lnTo>
                    <a:pt x="1707015" y="130542"/>
                  </a:lnTo>
                  <a:lnTo>
                    <a:pt x="1746786" y="152145"/>
                  </a:lnTo>
                  <a:lnTo>
                    <a:pt x="1785608" y="175224"/>
                  </a:lnTo>
                  <a:lnTo>
                    <a:pt x="1823446" y="199739"/>
                  </a:lnTo>
                  <a:lnTo>
                    <a:pt x="1860260" y="225653"/>
                  </a:lnTo>
                  <a:lnTo>
                    <a:pt x="1896014" y="252929"/>
                  </a:lnTo>
                  <a:lnTo>
                    <a:pt x="1930669" y="281529"/>
                  </a:lnTo>
                  <a:lnTo>
                    <a:pt x="1964189" y="311415"/>
                  </a:lnTo>
                  <a:lnTo>
                    <a:pt x="1996535" y="342550"/>
                  </a:lnTo>
                  <a:lnTo>
                    <a:pt x="2027670" y="374896"/>
                  </a:lnTo>
                  <a:lnTo>
                    <a:pt x="2057556" y="408416"/>
                  </a:lnTo>
                  <a:lnTo>
                    <a:pt x="2086156" y="443071"/>
                  </a:lnTo>
                  <a:lnTo>
                    <a:pt x="2113432" y="478825"/>
                  </a:lnTo>
                  <a:lnTo>
                    <a:pt x="2139346" y="515639"/>
                  </a:lnTo>
                  <a:lnTo>
                    <a:pt x="2163861" y="553477"/>
                  </a:lnTo>
                  <a:lnTo>
                    <a:pt x="2186940" y="592299"/>
                  </a:lnTo>
                  <a:lnTo>
                    <a:pt x="2208543" y="632070"/>
                  </a:lnTo>
                  <a:lnTo>
                    <a:pt x="2228635" y="672750"/>
                  </a:lnTo>
                  <a:lnTo>
                    <a:pt x="2247177" y="714303"/>
                  </a:lnTo>
                  <a:lnTo>
                    <a:pt x="2264132" y="756691"/>
                  </a:lnTo>
                  <a:lnTo>
                    <a:pt x="2279462" y="799876"/>
                  </a:lnTo>
                  <a:lnTo>
                    <a:pt x="2293129" y="843821"/>
                  </a:lnTo>
                  <a:lnTo>
                    <a:pt x="2305096" y="888487"/>
                  </a:lnTo>
                  <a:lnTo>
                    <a:pt x="2315325" y="933838"/>
                  </a:lnTo>
                  <a:lnTo>
                    <a:pt x="2323778" y="979836"/>
                  </a:lnTo>
                  <a:lnTo>
                    <a:pt x="2330419" y="1026443"/>
                  </a:lnTo>
                  <a:lnTo>
                    <a:pt x="2335209" y="1073622"/>
                  </a:lnTo>
                  <a:lnTo>
                    <a:pt x="2338110" y="1121334"/>
                  </a:lnTo>
                  <a:lnTo>
                    <a:pt x="2339086" y="1169543"/>
                  </a:lnTo>
                  <a:lnTo>
                    <a:pt x="2338110" y="1217751"/>
                  </a:lnTo>
                  <a:lnTo>
                    <a:pt x="2335209" y="1265463"/>
                  </a:lnTo>
                  <a:lnTo>
                    <a:pt x="2330419" y="1312642"/>
                  </a:lnTo>
                  <a:lnTo>
                    <a:pt x="2323778" y="1359249"/>
                  </a:lnTo>
                  <a:lnTo>
                    <a:pt x="2315325" y="1405247"/>
                  </a:lnTo>
                  <a:lnTo>
                    <a:pt x="2305096" y="1450598"/>
                  </a:lnTo>
                  <a:lnTo>
                    <a:pt x="2293129" y="1495264"/>
                  </a:lnTo>
                  <a:lnTo>
                    <a:pt x="2279462" y="1539209"/>
                  </a:lnTo>
                  <a:lnTo>
                    <a:pt x="2264132" y="1582394"/>
                  </a:lnTo>
                  <a:lnTo>
                    <a:pt x="2247177" y="1624782"/>
                  </a:lnTo>
                  <a:lnTo>
                    <a:pt x="2228635" y="1666335"/>
                  </a:lnTo>
                  <a:lnTo>
                    <a:pt x="2208543" y="1707015"/>
                  </a:lnTo>
                  <a:lnTo>
                    <a:pt x="2186940" y="1746786"/>
                  </a:lnTo>
                  <a:lnTo>
                    <a:pt x="2163861" y="1785608"/>
                  </a:lnTo>
                  <a:lnTo>
                    <a:pt x="2139346" y="1823446"/>
                  </a:lnTo>
                  <a:lnTo>
                    <a:pt x="2113432" y="1860260"/>
                  </a:lnTo>
                  <a:lnTo>
                    <a:pt x="2086156" y="1896014"/>
                  </a:lnTo>
                  <a:lnTo>
                    <a:pt x="2057556" y="1930669"/>
                  </a:lnTo>
                  <a:lnTo>
                    <a:pt x="2027670" y="1964189"/>
                  </a:lnTo>
                  <a:lnTo>
                    <a:pt x="1996535" y="1996535"/>
                  </a:lnTo>
                  <a:lnTo>
                    <a:pt x="1964189" y="2027670"/>
                  </a:lnTo>
                  <a:lnTo>
                    <a:pt x="1930669" y="2057556"/>
                  </a:lnTo>
                  <a:lnTo>
                    <a:pt x="1896014" y="2086156"/>
                  </a:lnTo>
                  <a:lnTo>
                    <a:pt x="1860260" y="2113432"/>
                  </a:lnTo>
                  <a:lnTo>
                    <a:pt x="1823446" y="2139346"/>
                  </a:lnTo>
                  <a:lnTo>
                    <a:pt x="1785608" y="2163861"/>
                  </a:lnTo>
                  <a:lnTo>
                    <a:pt x="1746786" y="2186940"/>
                  </a:lnTo>
                  <a:lnTo>
                    <a:pt x="1707015" y="2208543"/>
                  </a:lnTo>
                  <a:lnTo>
                    <a:pt x="1666335" y="2228635"/>
                  </a:lnTo>
                  <a:lnTo>
                    <a:pt x="1624782" y="2247177"/>
                  </a:lnTo>
                  <a:lnTo>
                    <a:pt x="1582394" y="2264132"/>
                  </a:lnTo>
                  <a:lnTo>
                    <a:pt x="1539209" y="2279462"/>
                  </a:lnTo>
                  <a:lnTo>
                    <a:pt x="1495264" y="2293129"/>
                  </a:lnTo>
                  <a:lnTo>
                    <a:pt x="1450598" y="2305096"/>
                  </a:lnTo>
                  <a:lnTo>
                    <a:pt x="1405247" y="2315325"/>
                  </a:lnTo>
                  <a:lnTo>
                    <a:pt x="1359249" y="2323778"/>
                  </a:lnTo>
                  <a:lnTo>
                    <a:pt x="1312642" y="2330419"/>
                  </a:lnTo>
                  <a:lnTo>
                    <a:pt x="1265463" y="2335209"/>
                  </a:lnTo>
                  <a:lnTo>
                    <a:pt x="1217751" y="2338110"/>
                  </a:lnTo>
                  <a:lnTo>
                    <a:pt x="1169543" y="2339086"/>
                  </a:lnTo>
                  <a:lnTo>
                    <a:pt x="1121334" y="2338110"/>
                  </a:lnTo>
                  <a:lnTo>
                    <a:pt x="1073622" y="2335209"/>
                  </a:lnTo>
                  <a:lnTo>
                    <a:pt x="1026443" y="2330419"/>
                  </a:lnTo>
                  <a:lnTo>
                    <a:pt x="979836" y="2323778"/>
                  </a:lnTo>
                  <a:lnTo>
                    <a:pt x="933838" y="2315325"/>
                  </a:lnTo>
                  <a:lnTo>
                    <a:pt x="888487" y="2305096"/>
                  </a:lnTo>
                  <a:lnTo>
                    <a:pt x="843821" y="2293129"/>
                  </a:lnTo>
                  <a:lnTo>
                    <a:pt x="799876" y="2279462"/>
                  </a:lnTo>
                  <a:lnTo>
                    <a:pt x="756691" y="2264132"/>
                  </a:lnTo>
                  <a:lnTo>
                    <a:pt x="714303" y="2247177"/>
                  </a:lnTo>
                  <a:lnTo>
                    <a:pt x="672750" y="2228635"/>
                  </a:lnTo>
                  <a:lnTo>
                    <a:pt x="632070" y="2208543"/>
                  </a:lnTo>
                  <a:lnTo>
                    <a:pt x="592299" y="2186940"/>
                  </a:lnTo>
                  <a:lnTo>
                    <a:pt x="553477" y="2163861"/>
                  </a:lnTo>
                  <a:lnTo>
                    <a:pt x="515639" y="2139346"/>
                  </a:lnTo>
                  <a:lnTo>
                    <a:pt x="478825" y="2113432"/>
                  </a:lnTo>
                  <a:lnTo>
                    <a:pt x="443071" y="2086156"/>
                  </a:lnTo>
                  <a:lnTo>
                    <a:pt x="408416" y="2057556"/>
                  </a:lnTo>
                  <a:lnTo>
                    <a:pt x="374896" y="2027670"/>
                  </a:lnTo>
                  <a:lnTo>
                    <a:pt x="342550" y="1996535"/>
                  </a:lnTo>
                  <a:lnTo>
                    <a:pt x="311415" y="1964189"/>
                  </a:lnTo>
                  <a:lnTo>
                    <a:pt x="281529" y="1930669"/>
                  </a:lnTo>
                  <a:lnTo>
                    <a:pt x="252929" y="1896014"/>
                  </a:lnTo>
                  <a:lnTo>
                    <a:pt x="225653" y="1860260"/>
                  </a:lnTo>
                  <a:lnTo>
                    <a:pt x="199739" y="1823446"/>
                  </a:lnTo>
                  <a:lnTo>
                    <a:pt x="175224" y="1785608"/>
                  </a:lnTo>
                  <a:lnTo>
                    <a:pt x="152145" y="1746786"/>
                  </a:lnTo>
                  <a:lnTo>
                    <a:pt x="130542" y="1707015"/>
                  </a:lnTo>
                  <a:lnTo>
                    <a:pt x="110450" y="1666335"/>
                  </a:lnTo>
                  <a:lnTo>
                    <a:pt x="91908" y="1624782"/>
                  </a:lnTo>
                  <a:lnTo>
                    <a:pt x="74953" y="1582394"/>
                  </a:lnTo>
                  <a:lnTo>
                    <a:pt x="59623" y="1539209"/>
                  </a:lnTo>
                  <a:lnTo>
                    <a:pt x="45956" y="1495264"/>
                  </a:lnTo>
                  <a:lnTo>
                    <a:pt x="33989" y="1450598"/>
                  </a:lnTo>
                  <a:lnTo>
                    <a:pt x="23760" y="1405247"/>
                  </a:lnTo>
                  <a:lnTo>
                    <a:pt x="15307" y="1359249"/>
                  </a:lnTo>
                  <a:lnTo>
                    <a:pt x="8666" y="1312642"/>
                  </a:lnTo>
                  <a:lnTo>
                    <a:pt x="3876" y="1265463"/>
                  </a:lnTo>
                  <a:lnTo>
                    <a:pt x="975" y="1217751"/>
                  </a:lnTo>
                  <a:lnTo>
                    <a:pt x="0" y="1169543"/>
                  </a:lnTo>
                  <a:close/>
                </a:path>
              </a:pathLst>
            </a:custGeom>
            <a:grpFill/>
            <a:ln w="38099">
              <a:solidFill>
                <a:srgbClr val="2C21B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0" y="1722639"/>
              <a:ext cx="6052820" cy="5135880"/>
            </a:xfrm>
            <a:custGeom>
              <a:avLst/>
              <a:gdLst/>
              <a:ahLst/>
              <a:cxnLst/>
              <a:rect l="l" t="t" r="r" b="b"/>
              <a:pathLst>
                <a:path w="6052820" h="5135880">
                  <a:moveTo>
                    <a:pt x="6052320" y="5135358"/>
                  </a:moveTo>
                  <a:lnTo>
                    <a:pt x="6052320" y="0"/>
                  </a:lnTo>
                  <a:lnTo>
                    <a:pt x="0" y="0"/>
                  </a:lnTo>
                  <a:lnTo>
                    <a:pt x="0" y="5135358"/>
                  </a:lnTo>
                  <a:lnTo>
                    <a:pt x="6052320" y="5135358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0" y="1722639"/>
              <a:ext cx="6052820" cy="5135880"/>
            </a:xfrm>
            <a:custGeom>
              <a:avLst/>
              <a:gdLst/>
              <a:ahLst/>
              <a:cxnLst/>
              <a:rect l="l" t="t" r="r" b="b"/>
              <a:pathLst>
                <a:path w="6052820" h="5135880">
                  <a:moveTo>
                    <a:pt x="6052320" y="5135358"/>
                  </a:moveTo>
                  <a:lnTo>
                    <a:pt x="6052320" y="0"/>
                  </a:lnTo>
                  <a:lnTo>
                    <a:pt x="0" y="0"/>
                  </a:lnTo>
                </a:path>
              </a:pathLst>
            </a:custGeom>
            <a:grpFill/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7214361" y="3191637"/>
            <a:ext cx="170053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dirty="0">
                <a:solidFill>
                  <a:srgbClr val="7A77C3"/>
                </a:solidFill>
                <a:latin typeface="Arial"/>
                <a:cs typeface="Arial"/>
              </a:rPr>
              <a:t>ФОП</a:t>
            </a:r>
            <a:r>
              <a:rPr sz="3200" b="1" spc="-85" dirty="0">
                <a:solidFill>
                  <a:srgbClr val="7A77C3"/>
                </a:solidFill>
                <a:latin typeface="Arial"/>
                <a:cs typeface="Arial"/>
              </a:rPr>
              <a:t> </a:t>
            </a:r>
            <a:r>
              <a:rPr sz="3200" b="1" spc="-5" dirty="0">
                <a:solidFill>
                  <a:srgbClr val="7A77C3"/>
                </a:solidFill>
                <a:latin typeface="Arial"/>
                <a:cs typeface="Arial"/>
              </a:rPr>
              <a:t>ДО</a:t>
            </a:r>
            <a:endParaRPr sz="3200">
              <a:latin typeface="Arial"/>
              <a:cs typeface="Arial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5061965" y="224129"/>
            <a:ext cx="5178425" cy="1068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6900"/>
              </a:lnSpc>
              <a:spcBef>
                <a:spcPts val="95"/>
              </a:spcBef>
            </a:pPr>
            <a:r>
              <a:rPr sz="3200" dirty="0"/>
              <a:t>Единое</a:t>
            </a:r>
            <a:r>
              <a:rPr sz="3200" spc="-90" dirty="0"/>
              <a:t> </a:t>
            </a:r>
            <a:r>
              <a:rPr sz="3200" spc="-10" dirty="0"/>
              <a:t>образовательное </a:t>
            </a:r>
            <a:r>
              <a:rPr sz="3200" spc="-869" dirty="0"/>
              <a:t> </a:t>
            </a:r>
            <a:r>
              <a:rPr sz="3200" spc="-10" dirty="0"/>
              <a:t>пространство</a:t>
            </a:r>
            <a:endParaRPr sz="3200" dirty="0"/>
          </a:p>
        </p:txBody>
      </p:sp>
      <p:sp>
        <p:nvSpPr>
          <p:cNvPr id="12" name="object 12"/>
          <p:cNvSpPr/>
          <p:nvPr/>
        </p:nvSpPr>
        <p:spPr>
          <a:xfrm>
            <a:off x="639559" y="2064257"/>
            <a:ext cx="2644775" cy="2644775"/>
          </a:xfrm>
          <a:custGeom>
            <a:avLst/>
            <a:gdLst/>
            <a:ahLst/>
            <a:cxnLst/>
            <a:rect l="l" t="t" r="r" b="b"/>
            <a:pathLst>
              <a:path w="2644775" h="2644775">
                <a:moveTo>
                  <a:pt x="1322209" y="0"/>
                </a:moveTo>
                <a:lnTo>
                  <a:pt x="1273735" y="871"/>
                </a:lnTo>
                <a:lnTo>
                  <a:pt x="1225700" y="3468"/>
                </a:lnTo>
                <a:lnTo>
                  <a:pt x="1178135" y="7758"/>
                </a:lnTo>
                <a:lnTo>
                  <a:pt x="1131070" y="13712"/>
                </a:lnTo>
                <a:lnTo>
                  <a:pt x="1084533" y="21301"/>
                </a:lnTo>
                <a:lnTo>
                  <a:pt x="1038556" y="30495"/>
                </a:lnTo>
                <a:lnTo>
                  <a:pt x="993168" y="41263"/>
                </a:lnTo>
                <a:lnTo>
                  <a:pt x="948399" y="53576"/>
                </a:lnTo>
                <a:lnTo>
                  <a:pt x="904279" y="67404"/>
                </a:lnTo>
                <a:lnTo>
                  <a:pt x="860837" y="82717"/>
                </a:lnTo>
                <a:lnTo>
                  <a:pt x="818103" y="99485"/>
                </a:lnTo>
                <a:lnTo>
                  <a:pt x="776109" y="117679"/>
                </a:lnTo>
                <a:lnTo>
                  <a:pt x="734882" y="137268"/>
                </a:lnTo>
                <a:lnTo>
                  <a:pt x="694453" y="158223"/>
                </a:lnTo>
                <a:lnTo>
                  <a:pt x="654853" y="180514"/>
                </a:lnTo>
                <a:lnTo>
                  <a:pt x="616110" y="204110"/>
                </a:lnTo>
                <a:lnTo>
                  <a:pt x="578255" y="228982"/>
                </a:lnTo>
                <a:lnTo>
                  <a:pt x="541318" y="255101"/>
                </a:lnTo>
                <a:lnTo>
                  <a:pt x="505328" y="282436"/>
                </a:lnTo>
                <a:lnTo>
                  <a:pt x="470315" y="310957"/>
                </a:lnTo>
                <a:lnTo>
                  <a:pt x="436310" y="340635"/>
                </a:lnTo>
                <a:lnTo>
                  <a:pt x="403342" y="371439"/>
                </a:lnTo>
                <a:lnTo>
                  <a:pt x="371440" y="403340"/>
                </a:lnTo>
                <a:lnTo>
                  <a:pt x="340636" y="436308"/>
                </a:lnTo>
                <a:lnTo>
                  <a:pt x="310958" y="470313"/>
                </a:lnTo>
                <a:lnTo>
                  <a:pt x="282437" y="505326"/>
                </a:lnTo>
                <a:lnTo>
                  <a:pt x="255102" y="541315"/>
                </a:lnTo>
                <a:lnTo>
                  <a:pt x="228983" y="578252"/>
                </a:lnTo>
                <a:lnTo>
                  <a:pt x="204110" y="616107"/>
                </a:lnTo>
                <a:lnTo>
                  <a:pt x="180514" y="654849"/>
                </a:lnTo>
                <a:lnTo>
                  <a:pt x="158223" y="694449"/>
                </a:lnTo>
                <a:lnTo>
                  <a:pt x="137269" y="734877"/>
                </a:lnTo>
                <a:lnTo>
                  <a:pt x="117679" y="776104"/>
                </a:lnTo>
                <a:lnTo>
                  <a:pt x="99486" y="818098"/>
                </a:lnTo>
                <a:lnTo>
                  <a:pt x="82717" y="860831"/>
                </a:lnTo>
                <a:lnTo>
                  <a:pt x="67404" y="904272"/>
                </a:lnTo>
                <a:lnTo>
                  <a:pt x="53576" y="948392"/>
                </a:lnTo>
                <a:lnTo>
                  <a:pt x="41263" y="993160"/>
                </a:lnTo>
                <a:lnTo>
                  <a:pt x="30495" y="1038548"/>
                </a:lnTo>
                <a:lnTo>
                  <a:pt x="21301" y="1084524"/>
                </a:lnTo>
                <a:lnTo>
                  <a:pt x="13712" y="1131060"/>
                </a:lnTo>
                <a:lnTo>
                  <a:pt x="7758" y="1178125"/>
                </a:lnTo>
                <a:lnTo>
                  <a:pt x="3468" y="1225689"/>
                </a:lnTo>
                <a:lnTo>
                  <a:pt x="871" y="1273723"/>
                </a:lnTo>
                <a:lnTo>
                  <a:pt x="0" y="1322196"/>
                </a:lnTo>
                <a:lnTo>
                  <a:pt x="871" y="1370662"/>
                </a:lnTo>
                <a:lnTo>
                  <a:pt x="3468" y="1418688"/>
                </a:lnTo>
                <a:lnTo>
                  <a:pt x="7758" y="1466244"/>
                </a:lnTo>
                <a:lnTo>
                  <a:pt x="13712" y="1513302"/>
                </a:lnTo>
                <a:lnTo>
                  <a:pt x="21301" y="1559831"/>
                </a:lnTo>
                <a:lnTo>
                  <a:pt x="30495" y="1605801"/>
                </a:lnTo>
                <a:lnTo>
                  <a:pt x="41263" y="1651182"/>
                </a:lnTo>
                <a:lnTo>
                  <a:pt x="53576" y="1695945"/>
                </a:lnTo>
                <a:lnTo>
                  <a:pt x="67404" y="1740059"/>
                </a:lnTo>
                <a:lnTo>
                  <a:pt x="82717" y="1783495"/>
                </a:lnTo>
                <a:lnTo>
                  <a:pt x="99486" y="1826223"/>
                </a:lnTo>
                <a:lnTo>
                  <a:pt x="117679" y="1868213"/>
                </a:lnTo>
                <a:lnTo>
                  <a:pt x="137269" y="1909434"/>
                </a:lnTo>
                <a:lnTo>
                  <a:pt x="158223" y="1949858"/>
                </a:lnTo>
                <a:lnTo>
                  <a:pt x="180514" y="1989454"/>
                </a:lnTo>
                <a:lnTo>
                  <a:pt x="204110" y="2028193"/>
                </a:lnTo>
                <a:lnTo>
                  <a:pt x="228983" y="2066044"/>
                </a:lnTo>
                <a:lnTo>
                  <a:pt x="255102" y="2102978"/>
                </a:lnTo>
                <a:lnTo>
                  <a:pt x="282437" y="2138965"/>
                </a:lnTo>
                <a:lnTo>
                  <a:pt x="310958" y="2173975"/>
                </a:lnTo>
                <a:lnTo>
                  <a:pt x="340636" y="2207977"/>
                </a:lnTo>
                <a:lnTo>
                  <a:pt x="371440" y="2240943"/>
                </a:lnTo>
                <a:lnTo>
                  <a:pt x="403342" y="2272842"/>
                </a:lnTo>
                <a:lnTo>
                  <a:pt x="436310" y="2303644"/>
                </a:lnTo>
                <a:lnTo>
                  <a:pt x="470315" y="2333320"/>
                </a:lnTo>
                <a:lnTo>
                  <a:pt x="505328" y="2361840"/>
                </a:lnTo>
                <a:lnTo>
                  <a:pt x="541318" y="2389173"/>
                </a:lnTo>
                <a:lnTo>
                  <a:pt x="578255" y="2415291"/>
                </a:lnTo>
                <a:lnTo>
                  <a:pt x="616110" y="2440162"/>
                </a:lnTo>
                <a:lnTo>
                  <a:pt x="654853" y="2463757"/>
                </a:lnTo>
                <a:lnTo>
                  <a:pt x="694453" y="2486047"/>
                </a:lnTo>
                <a:lnTo>
                  <a:pt x="734882" y="2507001"/>
                </a:lnTo>
                <a:lnTo>
                  <a:pt x="776109" y="2526589"/>
                </a:lnTo>
                <a:lnTo>
                  <a:pt x="818103" y="2544782"/>
                </a:lnTo>
                <a:lnTo>
                  <a:pt x="860837" y="2561550"/>
                </a:lnTo>
                <a:lnTo>
                  <a:pt x="904279" y="2576863"/>
                </a:lnTo>
                <a:lnTo>
                  <a:pt x="948399" y="2590691"/>
                </a:lnTo>
                <a:lnTo>
                  <a:pt x="993168" y="2603004"/>
                </a:lnTo>
                <a:lnTo>
                  <a:pt x="1038556" y="2613772"/>
                </a:lnTo>
                <a:lnTo>
                  <a:pt x="1084533" y="2622965"/>
                </a:lnTo>
                <a:lnTo>
                  <a:pt x="1131070" y="2630554"/>
                </a:lnTo>
                <a:lnTo>
                  <a:pt x="1178135" y="2636508"/>
                </a:lnTo>
                <a:lnTo>
                  <a:pt x="1225700" y="2640799"/>
                </a:lnTo>
                <a:lnTo>
                  <a:pt x="1273735" y="2643395"/>
                </a:lnTo>
                <a:lnTo>
                  <a:pt x="1322209" y="2644266"/>
                </a:lnTo>
                <a:lnTo>
                  <a:pt x="1370674" y="2643395"/>
                </a:lnTo>
                <a:lnTo>
                  <a:pt x="1418700" y="2640799"/>
                </a:lnTo>
                <a:lnTo>
                  <a:pt x="1466257" y="2636508"/>
                </a:lnTo>
                <a:lnTo>
                  <a:pt x="1513315" y="2630554"/>
                </a:lnTo>
                <a:lnTo>
                  <a:pt x="1559843" y="2622965"/>
                </a:lnTo>
                <a:lnTo>
                  <a:pt x="1605813" y="2613772"/>
                </a:lnTo>
                <a:lnTo>
                  <a:pt x="1651195" y="2603004"/>
                </a:lnTo>
                <a:lnTo>
                  <a:pt x="1695957" y="2590691"/>
                </a:lnTo>
                <a:lnTo>
                  <a:pt x="1740072" y="2576863"/>
                </a:lnTo>
                <a:lnTo>
                  <a:pt x="1783508" y="2561550"/>
                </a:lnTo>
                <a:lnTo>
                  <a:pt x="1826235" y="2544782"/>
                </a:lnTo>
                <a:lnTo>
                  <a:pt x="1868225" y="2526589"/>
                </a:lnTo>
                <a:lnTo>
                  <a:pt x="1909447" y="2507001"/>
                </a:lnTo>
                <a:lnTo>
                  <a:pt x="1949871" y="2486047"/>
                </a:lnTo>
                <a:lnTo>
                  <a:pt x="1989467" y="2463757"/>
                </a:lnTo>
                <a:lnTo>
                  <a:pt x="2028206" y="2440162"/>
                </a:lnTo>
                <a:lnTo>
                  <a:pt x="2066057" y="2415291"/>
                </a:lnTo>
                <a:lnTo>
                  <a:pt x="2102991" y="2389173"/>
                </a:lnTo>
                <a:lnTo>
                  <a:pt x="2138978" y="2361840"/>
                </a:lnTo>
                <a:lnTo>
                  <a:pt x="2173987" y="2333320"/>
                </a:lnTo>
                <a:lnTo>
                  <a:pt x="2207990" y="2303644"/>
                </a:lnTo>
                <a:lnTo>
                  <a:pt x="2240956" y="2272842"/>
                </a:lnTo>
                <a:lnTo>
                  <a:pt x="2272855" y="2240943"/>
                </a:lnTo>
                <a:lnTo>
                  <a:pt x="2303657" y="2207977"/>
                </a:lnTo>
                <a:lnTo>
                  <a:pt x="2333333" y="2173975"/>
                </a:lnTo>
                <a:lnTo>
                  <a:pt x="2361853" y="2138965"/>
                </a:lnTo>
                <a:lnTo>
                  <a:pt x="2389186" y="2102978"/>
                </a:lnTo>
                <a:lnTo>
                  <a:pt x="2415303" y="2066044"/>
                </a:lnTo>
                <a:lnTo>
                  <a:pt x="2440174" y="2028193"/>
                </a:lnTo>
                <a:lnTo>
                  <a:pt x="2463770" y="1989454"/>
                </a:lnTo>
                <a:lnTo>
                  <a:pt x="2486060" y="1949858"/>
                </a:lnTo>
                <a:lnTo>
                  <a:pt x="2507014" y="1909434"/>
                </a:lnTo>
                <a:lnTo>
                  <a:pt x="2526602" y="1868213"/>
                </a:lnTo>
                <a:lnTo>
                  <a:pt x="2544795" y="1826223"/>
                </a:lnTo>
                <a:lnTo>
                  <a:pt x="2561563" y="1783495"/>
                </a:lnTo>
                <a:lnTo>
                  <a:pt x="2576876" y="1740059"/>
                </a:lnTo>
                <a:lnTo>
                  <a:pt x="2590703" y="1695945"/>
                </a:lnTo>
                <a:lnTo>
                  <a:pt x="2603016" y="1651182"/>
                </a:lnTo>
                <a:lnTo>
                  <a:pt x="2613784" y="1605801"/>
                </a:lnTo>
                <a:lnTo>
                  <a:pt x="2622978" y="1559831"/>
                </a:lnTo>
                <a:lnTo>
                  <a:pt x="2630567" y="1513302"/>
                </a:lnTo>
                <a:lnTo>
                  <a:pt x="2636521" y="1466244"/>
                </a:lnTo>
                <a:lnTo>
                  <a:pt x="2640811" y="1418688"/>
                </a:lnTo>
                <a:lnTo>
                  <a:pt x="2643407" y="1370662"/>
                </a:lnTo>
                <a:lnTo>
                  <a:pt x="2644279" y="1322196"/>
                </a:lnTo>
                <a:lnTo>
                  <a:pt x="2643407" y="1273723"/>
                </a:lnTo>
                <a:lnTo>
                  <a:pt x="2640811" y="1225689"/>
                </a:lnTo>
                <a:lnTo>
                  <a:pt x="2636521" y="1178125"/>
                </a:lnTo>
                <a:lnTo>
                  <a:pt x="2630567" y="1131060"/>
                </a:lnTo>
                <a:lnTo>
                  <a:pt x="2622978" y="1084524"/>
                </a:lnTo>
                <a:lnTo>
                  <a:pt x="2613784" y="1038548"/>
                </a:lnTo>
                <a:lnTo>
                  <a:pt x="2603016" y="993160"/>
                </a:lnTo>
                <a:lnTo>
                  <a:pt x="2590703" y="948392"/>
                </a:lnTo>
                <a:lnTo>
                  <a:pt x="2576876" y="904272"/>
                </a:lnTo>
                <a:lnTo>
                  <a:pt x="2561563" y="860831"/>
                </a:lnTo>
                <a:lnTo>
                  <a:pt x="2544795" y="818098"/>
                </a:lnTo>
                <a:lnTo>
                  <a:pt x="2526602" y="776104"/>
                </a:lnTo>
                <a:lnTo>
                  <a:pt x="2507014" y="734877"/>
                </a:lnTo>
                <a:lnTo>
                  <a:pt x="2486060" y="694449"/>
                </a:lnTo>
                <a:lnTo>
                  <a:pt x="2463770" y="654849"/>
                </a:lnTo>
                <a:lnTo>
                  <a:pt x="2440174" y="616107"/>
                </a:lnTo>
                <a:lnTo>
                  <a:pt x="2415303" y="578252"/>
                </a:lnTo>
                <a:lnTo>
                  <a:pt x="2389186" y="541315"/>
                </a:lnTo>
                <a:lnTo>
                  <a:pt x="2361853" y="505326"/>
                </a:lnTo>
                <a:lnTo>
                  <a:pt x="2333333" y="470313"/>
                </a:lnTo>
                <a:lnTo>
                  <a:pt x="2303657" y="436308"/>
                </a:lnTo>
                <a:lnTo>
                  <a:pt x="2272855" y="403340"/>
                </a:lnTo>
                <a:lnTo>
                  <a:pt x="2240956" y="371439"/>
                </a:lnTo>
                <a:lnTo>
                  <a:pt x="2207990" y="340635"/>
                </a:lnTo>
                <a:lnTo>
                  <a:pt x="2173987" y="310957"/>
                </a:lnTo>
                <a:lnTo>
                  <a:pt x="2138978" y="282436"/>
                </a:lnTo>
                <a:lnTo>
                  <a:pt x="2102991" y="255101"/>
                </a:lnTo>
                <a:lnTo>
                  <a:pt x="2066057" y="228982"/>
                </a:lnTo>
                <a:lnTo>
                  <a:pt x="2028206" y="204110"/>
                </a:lnTo>
                <a:lnTo>
                  <a:pt x="1989467" y="180514"/>
                </a:lnTo>
                <a:lnTo>
                  <a:pt x="1949871" y="158223"/>
                </a:lnTo>
                <a:lnTo>
                  <a:pt x="1909447" y="137268"/>
                </a:lnTo>
                <a:lnTo>
                  <a:pt x="1868225" y="117679"/>
                </a:lnTo>
                <a:lnTo>
                  <a:pt x="1826235" y="99485"/>
                </a:lnTo>
                <a:lnTo>
                  <a:pt x="1783508" y="82717"/>
                </a:lnTo>
                <a:lnTo>
                  <a:pt x="1740072" y="67404"/>
                </a:lnTo>
                <a:lnTo>
                  <a:pt x="1695957" y="53576"/>
                </a:lnTo>
                <a:lnTo>
                  <a:pt x="1651195" y="41263"/>
                </a:lnTo>
                <a:lnTo>
                  <a:pt x="1605813" y="30495"/>
                </a:lnTo>
                <a:lnTo>
                  <a:pt x="1559843" y="21301"/>
                </a:lnTo>
                <a:lnTo>
                  <a:pt x="1513315" y="13712"/>
                </a:lnTo>
                <a:lnTo>
                  <a:pt x="1466257" y="7758"/>
                </a:lnTo>
                <a:lnTo>
                  <a:pt x="1418700" y="3468"/>
                </a:lnTo>
                <a:lnTo>
                  <a:pt x="1370674" y="871"/>
                </a:lnTo>
                <a:lnTo>
                  <a:pt x="132220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998321" y="2994406"/>
            <a:ext cx="192786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spc="-10" dirty="0">
                <a:solidFill>
                  <a:srgbClr val="7A77C3"/>
                </a:solidFill>
                <a:latin typeface="Arial"/>
                <a:cs typeface="Arial"/>
              </a:rPr>
              <a:t>ФГОС</a:t>
            </a:r>
            <a:r>
              <a:rPr sz="3200" b="1" spc="-85" dirty="0">
                <a:solidFill>
                  <a:srgbClr val="7A77C3"/>
                </a:solidFill>
                <a:latin typeface="Arial"/>
                <a:cs typeface="Arial"/>
              </a:rPr>
              <a:t> </a:t>
            </a:r>
            <a:r>
              <a:rPr sz="3200" b="1" spc="-5" dirty="0">
                <a:solidFill>
                  <a:srgbClr val="7A77C3"/>
                </a:solidFill>
                <a:latin typeface="Arial"/>
                <a:cs typeface="Arial"/>
              </a:rPr>
              <a:t>ДО</a:t>
            </a:r>
            <a:endParaRPr sz="320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821220" y="4922901"/>
            <a:ext cx="9523730" cy="8255"/>
          </a:xfrm>
          <a:custGeom>
            <a:avLst/>
            <a:gdLst/>
            <a:ahLst/>
            <a:cxnLst/>
            <a:rect l="l" t="t" r="r" b="b"/>
            <a:pathLst>
              <a:path w="9523730" h="8254">
                <a:moveTo>
                  <a:pt x="0" y="7747"/>
                </a:moveTo>
                <a:lnTo>
                  <a:pt x="3764876" y="7747"/>
                </a:lnTo>
              </a:path>
              <a:path w="9523730" h="8254">
                <a:moveTo>
                  <a:pt x="5758395" y="0"/>
                </a:moveTo>
                <a:lnTo>
                  <a:pt x="9523310" y="0"/>
                </a:lnTo>
              </a:path>
            </a:pathLst>
          </a:custGeom>
          <a:ln w="571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255828" y="4984750"/>
            <a:ext cx="514921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185545" algn="l"/>
                <a:tab pos="2785110" algn="l"/>
                <a:tab pos="4415790" algn="l"/>
              </a:tabLst>
            </a:pPr>
            <a:r>
              <a:rPr sz="2000" b="1" spc="20" dirty="0">
                <a:solidFill>
                  <a:srgbClr val="001F5F"/>
                </a:solidFill>
                <a:latin typeface="Arial"/>
                <a:cs typeface="Arial"/>
              </a:rPr>
              <a:t>Ц</a:t>
            </a:r>
            <a:r>
              <a:rPr sz="2000" b="1" spc="-5" dirty="0">
                <a:solidFill>
                  <a:srgbClr val="001F5F"/>
                </a:solidFill>
                <a:latin typeface="Arial"/>
                <a:cs typeface="Arial"/>
              </a:rPr>
              <a:t>ел</a:t>
            </a:r>
            <a:r>
              <a:rPr sz="2000" b="1" spc="-10" dirty="0">
                <a:solidFill>
                  <a:srgbClr val="001F5F"/>
                </a:solidFill>
                <a:latin typeface="Arial"/>
                <a:cs typeface="Arial"/>
              </a:rPr>
              <a:t>ь</a:t>
            </a:r>
            <a:r>
              <a:rPr sz="2000" b="1" dirty="0">
                <a:solidFill>
                  <a:srgbClr val="001F5F"/>
                </a:solidFill>
                <a:latin typeface="Arial"/>
                <a:cs typeface="Arial"/>
              </a:rPr>
              <a:t>:	р</a:t>
            </a:r>
            <a:r>
              <a:rPr sz="2000" b="1" spc="10" dirty="0">
                <a:solidFill>
                  <a:srgbClr val="001F5F"/>
                </a:solidFill>
                <a:latin typeface="Arial"/>
                <a:cs typeface="Arial"/>
              </a:rPr>
              <a:t>а</a:t>
            </a:r>
            <a:r>
              <a:rPr sz="2000" b="1" spc="-5" dirty="0">
                <a:solidFill>
                  <a:srgbClr val="001F5F"/>
                </a:solidFill>
                <a:latin typeface="Arial"/>
                <a:cs typeface="Arial"/>
              </a:rPr>
              <a:t>з</a:t>
            </a:r>
            <a:r>
              <a:rPr sz="2000" b="1" spc="-10" dirty="0">
                <a:solidFill>
                  <a:srgbClr val="001F5F"/>
                </a:solidFill>
                <a:latin typeface="Arial"/>
                <a:cs typeface="Arial"/>
              </a:rPr>
              <a:t>в</a:t>
            </a:r>
            <a:r>
              <a:rPr sz="2000" b="1" spc="10" dirty="0">
                <a:solidFill>
                  <a:srgbClr val="001F5F"/>
                </a:solidFill>
                <a:latin typeface="Arial"/>
                <a:cs typeface="Arial"/>
              </a:rPr>
              <a:t>и</a:t>
            </a:r>
            <a:r>
              <a:rPr sz="2000" b="1" spc="-35" dirty="0">
                <a:solidFill>
                  <a:srgbClr val="001F5F"/>
                </a:solidFill>
                <a:latin typeface="Arial"/>
                <a:cs typeface="Arial"/>
              </a:rPr>
              <a:t>т</a:t>
            </a:r>
            <a:r>
              <a:rPr sz="2000" b="1" dirty="0">
                <a:solidFill>
                  <a:srgbClr val="001F5F"/>
                </a:solidFill>
                <a:latin typeface="Arial"/>
                <a:cs typeface="Arial"/>
              </a:rPr>
              <a:t>ие	</a:t>
            </a:r>
            <a:r>
              <a:rPr sz="2000" b="1" spc="-15" dirty="0">
                <a:solidFill>
                  <a:srgbClr val="001F5F"/>
                </a:solidFill>
                <a:latin typeface="Arial"/>
                <a:cs typeface="Arial"/>
              </a:rPr>
              <a:t>л</a:t>
            </a:r>
            <a:r>
              <a:rPr sz="2000" b="1" dirty="0">
                <a:solidFill>
                  <a:srgbClr val="001F5F"/>
                </a:solidFill>
                <a:latin typeface="Arial"/>
                <a:cs typeface="Arial"/>
              </a:rPr>
              <a:t>ичн</a:t>
            </a:r>
            <a:r>
              <a:rPr sz="2000" b="1" spc="-20" dirty="0">
                <a:solidFill>
                  <a:srgbClr val="001F5F"/>
                </a:solidFill>
                <a:latin typeface="Arial"/>
                <a:cs typeface="Arial"/>
              </a:rPr>
              <a:t>о</a:t>
            </a:r>
            <a:r>
              <a:rPr sz="2000" b="1" spc="-5" dirty="0">
                <a:solidFill>
                  <a:srgbClr val="001F5F"/>
                </a:solidFill>
                <a:latin typeface="Arial"/>
                <a:cs typeface="Arial"/>
              </a:rPr>
              <a:t>с</a:t>
            </a:r>
            <a:r>
              <a:rPr sz="2000" b="1" spc="-35" dirty="0">
                <a:solidFill>
                  <a:srgbClr val="001F5F"/>
                </a:solidFill>
                <a:latin typeface="Arial"/>
                <a:cs typeface="Arial"/>
              </a:rPr>
              <a:t>т</a:t>
            </a:r>
            <a:r>
              <a:rPr sz="2000" b="1" dirty="0">
                <a:solidFill>
                  <a:srgbClr val="001F5F"/>
                </a:solidFill>
                <a:latin typeface="Arial"/>
                <a:cs typeface="Arial"/>
              </a:rPr>
              <a:t>и	д</a:t>
            </a:r>
            <a:r>
              <a:rPr sz="2000" b="1" spc="-10" dirty="0">
                <a:solidFill>
                  <a:srgbClr val="001F5F"/>
                </a:solidFill>
                <a:latin typeface="Arial"/>
                <a:cs typeface="Arial"/>
              </a:rPr>
              <a:t>е</a:t>
            </a:r>
            <a:r>
              <a:rPr sz="2000" b="1" spc="-35" dirty="0">
                <a:solidFill>
                  <a:srgbClr val="001F5F"/>
                </a:solidFill>
                <a:latin typeface="Arial"/>
                <a:cs typeface="Arial"/>
              </a:rPr>
              <a:t>т</a:t>
            </a:r>
            <a:r>
              <a:rPr sz="2000" b="1" spc="-5" dirty="0">
                <a:solidFill>
                  <a:srgbClr val="001F5F"/>
                </a:solidFill>
                <a:latin typeface="Arial"/>
                <a:cs typeface="Arial"/>
              </a:rPr>
              <a:t>ей</a:t>
            </a:r>
            <a:endParaRPr sz="20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55828" y="5228590"/>
            <a:ext cx="5148580" cy="575310"/>
          </a:xfrm>
          <a:prstGeom prst="rect">
            <a:avLst/>
          </a:prstGeom>
        </p:spPr>
        <p:txBody>
          <a:bodyPr vert="horz" wrap="square" lIns="0" tIns="71755" rIns="0" bIns="0" rtlCol="0">
            <a:spAutoFit/>
          </a:bodyPr>
          <a:lstStyle/>
          <a:p>
            <a:pPr marL="12700" marR="5080">
              <a:lnSpc>
                <a:spcPts val="1920"/>
              </a:lnSpc>
              <a:spcBef>
                <a:spcPts val="565"/>
              </a:spcBef>
              <a:tabLst>
                <a:tab pos="1065530" algn="l"/>
                <a:tab pos="1948180" algn="l"/>
                <a:tab pos="2486025" algn="l"/>
                <a:tab pos="2937510" algn="l"/>
                <a:tab pos="3330575" algn="l"/>
                <a:tab pos="3735704" algn="l"/>
                <a:tab pos="4993640" algn="l"/>
              </a:tabLst>
            </a:pPr>
            <a:r>
              <a:rPr sz="2000" b="1" dirty="0">
                <a:solidFill>
                  <a:srgbClr val="001F5F"/>
                </a:solidFill>
                <a:latin typeface="Arial"/>
                <a:cs typeface="Arial"/>
              </a:rPr>
              <a:t>дош</a:t>
            </a:r>
            <a:r>
              <a:rPr sz="2000" b="1" spc="-20" dirty="0">
                <a:solidFill>
                  <a:srgbClr val="001F5F"/>
                </a:solidFill>
                <a:latin typeface="Arial"/>
                <a:cs typeface="Arial"/>
              </a:rPr>
              <a:t>к</a:t>
            </a:r>
            <a:r>
              <a:rPr sz="2000" b="1" spc="-50" dirty="0">
                <a:solidFill>
                  <a:srgbClr val="001F5F"/>
                </a:solidFill>
                <a:latin typeface="Arial"/>
                <a:cs typeface="Arial"/>
              </a:rPr>
              <a:t>о</a:t>
            </a:r>
            <a:r>
              <a:rPr sz="2000" b="1" spc="-15" dirty="0">
                <a:solidFill>
                  <a:srgbClr val="001F5F"/>
                </a:solidFill>
                <a:latin typeface="Arial"/>
                <a:cs typeface="Arial"/>
              </a:rPr>
              <a:t>л</a:t>
            </a:r>
            <a:r>
              <a:rPr sz="2000" b="1" dirty="0">
                <a:solidFill>
                  <a:srgbClr val="001F5F"/>
                </a:solidFill>
                <a:latin typeface="Arial"/>
                <a:cs typeface="Arial"/>
              </a:rPr>
              <a:t>ьно</a:t>
            </a:r>
            <a:r>
              <a:rPr sz="2000" b="1" spc="-30" dirty="0">
                <a:solidFill>
                  <a:srgbClr val="001F5F"/>
                </a:solidFill>
                <a:latin typeface="Arial"/>
                <a:cs typeface="Arial"/>
              </a:rPr>
              <a:t>г</a:t>
            </a:r>
            <a:r>
              <a:rPr sz="2000" b="1" dirty="0">
                <a:solidFill>
                  <a:srgbClr val="001F5F"/>
                </a:solidFill>
                <a:latin typeface="Arial"/>
                <a:cs typeface="Arial"/>
              </a:rPr>
              <a:t>о	</a:t>
            </a:r>
            <a:r>
              <a:rPr sz="2000" b="1" spc="-20" dirty="0">
                <a:solidFill>
                  <a:srgbClr val="001F5F"/>
                </a:solidFill>
                <a:latin typeface="Arial"/>
                <a:cs typeface="Arial"/>
              </a:rPr>
              <a:t>в</a:t>
            </a:r>
            <a:r>
              <a:rPr sz="2000" b="1" spc="-25" dirty="0">
                <a:solidFill>
                  <a:srgbClr val="001F5F"/>
                </a:solidFill>
                <a:latin typeface="Arial"/>
                <a:cs typeface="Arial"/>
              </a:rPr>
              <a:t>о</a:t>
            </a:r>
            <a:r>
              <a:rPr sz="2000" b="1" spc="-5" dirty="0">
                <a:solidFill>
                  <a:srgbClr val="001F5F"/>
                </a:solidFill>
                <a:latin typeface="Arial"/>
                <a:cs typeface="Arial"/>
              </a:rPr>
              <a:t>зр</a:t>
            </a:r>
            <a:r>
              <a:rPr sz="2000" b="1" spc="-15" dirty="0">
                <a:solidFill>
                  <a:srgbClr val="001F5F"/>
                </a:solidFill>
                <a:latin typeface="Arial"/>
                <a:cs typeface="Arial"/>
              </a:rPr>
              <a:t>а</a:t>
            </a:r>
            <a:r>
              <a:rPr sz="2000" b="1" spc="10" dirty="0">
                <a:solidFill>
                  <a:srgbClr val="001F5F"/>
                </a:solidFill>
                <a:latin typeface="Arial"/>
                <a:cs typeface="Arial"/>
              </a:rPr>
              <a:t>с</a:t>
            </a:r>
            <a:r>
              <a:rPr sz="2000" b="1" spc="-35" dirty="0">
                <a:solidFill>
                  <a:srgbClr val="001F5F"/>
                </a:solidFill>
                <a:latin typeface="Arial"/>
                <a:cs typeface="Arial"/>
              </a:rPr>
              <a:t>т</a:t>
            </a:r>
            <a:r>
              <a:rPr sz="2000" b="1" dirty="0">
                <a:solidFill>
                  <a:srgbClr val="001F5F"/>
                </a:solidFill>
                <a:latin typeface="Arial"/>
                <a:cs typeface="Arial"/>
              </a:rPr>
              <a:t>а	в	</a:t>
            </a:r>
            <a:r>
              <a:rPr sz="2000" b="1" spc="-15" dirty="0">
                <a:solidFill>
                  <a:srgbClr val="001F5F"/>
                </a:solidFill>
                <a:latin typeface="Arial"/>
                <a:cs typeface="Arial"/>
              </a:rPr>
              <a:t>р</a:t>
            </a:r>
            <a:r>
              <a:rPr sz="2000" b="1" spc="20" dirty="0">
                <a:solidFill>
                  <a:srgbClr val="001F5F"/>
                </a:solidFill>
                <a:latin typeface="Arial"/>
                <a:cs typeface="Arial"/>
              </a:rPr>
              <a:t>а</a:t>
            </a:r>
            <a:r>
              <a:rPr sz="2000" b="1" spc="-25" dirty="0">
                <a:solidFill>
                  <a:srgbClr val="001F5F"/>
                </a:solidFill>
                <a:latin typeface="Arial"/>
                <a:cs typeface="Arial"/>
              </a:rPr>
              <a:t>з</a:t>
            </a:r>
            <a:r>
              <a:rPr sz="2000" b="1" spc="-5" dirty="0">
                <a:solidFill>
                  <a:srgbClr val="001F5F"/>
                </a:solidFill>
                <a:latin typeface="Arial"/>
                <a:cs typeface="Arial"/>
              </a:rPr>
              <a:t>ли</a:t>
            </a:r>
            <a:r>
              <a:rPr sz="2000" b="1" spc="-15" dirty="0">
                <a:solidFill>
                  <a:srgbClr val="001F5F"/>
                </a:solidFill>
                <a:latin typeface="Arial"/>
                <a:cs typeface="Arial"/>
              </a:rPr>
              <a:t>ч</a:t>
            </a:r>
            <a:r>
              <a:rPr sz="2000" b="1" dirty="0">
                <a:solidFill>
                  <a:srgbClr val="001F5F"/>
                </a:solidFill>
                <a:latin typeface="Arial"/>
                <a:cs typeface="Arial"/>
              </a:rPr>
              <a:t>ных  </a:t>
            </a:r>
            <a:r>
              <a:rPr sz="2000" b="1" spc="-10" dirty="0">
                <a:solidFill>
                  <a:srgbClr val="001F5F"/>
                </a:solidFill>
                <a:latin typeface="Arial"/>
                <a:cs typeface="Arial"/>
              </a:rPr>
              <a:t>в</a:t>
            </a:r>
            <a:r>
              <a:rPr sz="2000" b="1" dirty="0">
                <a:solidFill>
                  <a:srgbClr val="001F5F"/>
                </a:solidFill>
                <a:latin typeface="Arial"/>
                <a:cs typeface="Arial"/>
              </a:rPr>
              <a:t>идах	о</a:t>
            </a:r>
            <a:r>
              <a:rPr sz="2000" b="1" spc="-15" dirty="0">
                <a:solidFill>
                  <a:srgbClr val="001F5F"/>
                </a:solidFill>
                <a:latin typeface="Arial"/>
                <a:cs typeface="Arial"/>
              </a:rPr>
              <a:t>б</a:t>
            </a:r>
            <a:r>
              <a:rPr sz="2000" b="1" dirty="0">
                <a:solidFill>
                  <a:srgbClr val="001F5F"/>
                </a:solidFill>
                <a:latin typeface="Arial"/>
                <a:cs typeface="Arial"/>
              </a:rPr>
              <a:t>ще</a:t>
            </a:r>
            <a:r>
              <a:rPr sz="2000" b="1" spc="-10" dirty="0">
                <a:solidFill>
                  <a:srgbClr val="001F5F"/>
                </a:solidFill>
                <a:latin typeface="Arial"/>
                <a:cs typeface="Arial"/>
              </a:rPr>
              <a:t>н</a:t>
            </a:r>
            <a:r>
              <a:rPr sz="2000" b="1" dirty="0">
                <a:solidFill>
                  <a:srgbClr val="001F5F"/>
                </a:solidFill>
                <a:latin typeface="Arial"/>
                <a:cs typeface="Arial"/>
              </a:rPr>
              <a:t>ия	и	де</a:t>
            </a:r>
            <a:r>
              <a:rPr sz="2000" b="1" spc="5" dirty="0">
                <a:solidFill>
                  <a:srgbClr val="001F5F"/>
                </a:solidFill>
                <a:latin typeface="Arial"/>
                <a:cs typeface="Arial"/>
              </a:rPr>
              <a:t>я</a:t>
            </a:r>
            <a:r>
              <a:rPr sz="2000" b="1" spc="-35" dirty="0">
                <a:solidFill>
                  <a:srgbClr val="001F5F"/>
                </a:solidFill>
                <a:latin typeface="Arial"/>
                <a:cs typeface="Arial"/>
              </a:rPr>
              <a:t>т</a:t>
            </a:r>
            <a:r>
              <a:rPr sz="2000" b="1" spc="-5" dirty="0">
                <a:solidFill>
                  <a:srgbClr val="001F5F"/>
                </a:solidFill>
                <a:latin typeface="Arial"/>
                <a:cs typeface="Arial"/>
              </a:rPr>
              <a:t>ель</a:t>
            </a:r>
            <a:r>
              <a:rPr sz="2000" b="1" dirty="0">
                <a:solidFill>
                  <a:srgbClr val="001F5F"/>
                </a:solidFill>
                <a:latin typeface="Arial"/>
                <a:cs typeface="Arial"/>
              </a:rPr>
              <a:t>н</a:t>
            </a:r>
            <a:r>
              <a:rPr sz="2000" b="1" spc="-25" dirty="0">
                <a:solidFill>
                  <a:srgbClr val="001F5F"/>
                </a:solidFill>
                <a:latin typeface="Arial"/>
                <a:cs typeface="Arial"/>
              </a:rPr>
              <a:t>о</a:t>
            </a:r>
            <a:r>
              <a:rPr sz="2000" b="1" spc="10" dirty="0">
                <a:solidFill>
                  <a:srgbClr val="001F5F"/>
                </a:solidFill>
                <a:latin typeface="Arial"/>
                <a:cs typeface="Arial"/>
              </a:rPr>
              <a:t>с</a:t>
            </a:r>
            <a:r>
              <a:rPr sz="2000" b="1" spc="-35" dirty="0">
                <a:solidFill>
                  <a:srgbClr val="001F5F"/>
                </a:solidFill>
                <a:latin typeface="Arial"/>
                <a:cs typeface="Arial"/>
              </a:rPr>
              <a:t>т</a:t>
            </a:r>
            <a:r>
              <a:rPr sz="2000" b="1" dirty="0">
                <a:solidFill>
                  <a:srgbClr val="001F5F"/>
                </a:solidFill>
                <a:latin typeface="Arial"/>
                <a:cs typeface="Arial"/>
              </a:rPr>
              <a:t>и	с</a:t>
            </a:r>
            <a:endParaRPr sz="20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55828" y="5716320"/>
            <a:ext cx="5147945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2080895" algn="l"/>
                <a:tab pos="3559175" algn="l"/>
              </a:tabLst>
            </a:pPr>
            <a:r>
              <a:rPr sz="2000" b="1" spc="-20" dirty="0">
                <a:solidFill>
                  <a:srgbClr val="001F5F"/>
                </a:solidFill>
                <a:latin typeface="Arial"/>
                <a:cs typeface="Arial"/>
              </a:rPr>
              <a:t>учетом	</a:t>
            </a:r>
            <a:r>
              <a:rPr sz="2000" b="1" dirty="0">
                <a:solidFill>
                  <a:srgbClr val="001F5F"/>
                </a:solidFill>
                <a:latin typeface="Arial"/>
                <a:cs typeface="Arial"/>
              </a:rPr>
              <a:t>их	</a:t>
            </a:r>
            <a:r>
              <a:rPr sz="2000" b="1" spc="-10" dirty="0">
                <a:solidFill>
                  <a:srgbClr val="001F5F"/>
                </a:solidFill>
                <a:latin typeface="Arial"/>
                <a:cs typeface="Arial"/>
              </a:rPr>
              <a:t>возрастных,</a:t>
            </a:r>
            <a:endParaRPr sz="20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55828" y="5960465"/>
            <a:ext cx="5147945" cy="574675"/>
          </a:xfrm>
          <a:prstGeom prst="rect">
            <a:avLst/>
          </a:prstGeom>
        </p:spPr>
        <p:txBody>
          <a:bodyPr vert="horz" wrap="square" lIns="0" tIns="71755" rIns="0" bIns="0" rtlCol="0">
            <a:spAutoFit/>
          </a:bodyPr>
          <a:lstStyle/>
          <a:p>
            <a:pPr marL="12700" marR="5080">
              <a:lnSpc>
                <a:spcPts val="1920"/>
              </a:lnSpc>
              <a:spcBef>
                <a:spcPts val="565"/>
              </a:spcBef>
              <a:tabLst>
                <a:tab pos="2522855" algn="l"/>
                <a:tab pos="4978400" algn="l"/>
              </a:tabLst>
            </a:pPr>
            <a:r>
              <a:rPr sz="2000" b="1" dirty="0">
                <a:solidFill>
                  <a:srgbClr val="001F5F"/>
                </a:solidFill>
                <a:latin typeface="Arial"/>
                <a:cs typeface="Arial"/>
              </a:rPr>
              <a:t>ин</a:t>
            </a:r>
            <a:r>
              <a:rPr sz="2000" b="1" spc="-10" dirty="0">
                <a:solidFill>
                  <a:srgbClr val="001F5F"/>
                </a:solidFill>
                <a:latin typeface="Arial"/>
                <a:cs typeface="Arial"/>
              </a:rPr>
              <a:t>д</a:t>
            </a:r>
            <a:r>
              <a:rPr sz="2000" b="1" dirty="0">
                <a:solidFill>
                  <a:srgbClr val="001F5F"/>
                </a:solidFill>
                <a:latin typeface="Arial"/>
                <a:cs typeface="Arial"/>
              </a:rPr>
              <a:t>иви</a:t>
            </a:r>
            <a:r>
              <a:rPr sz="2000" b="1" spc="20" dirty="0">
                <a:solidFill>
                  <a:srgbClr val="001F5F"/>
                </a:solidFill>
                <a:latin typeface="Arial"/>
                <a:cs typeface="Arial"/>
              </a:rPr>
              <a:t>д</a:t>
            </a:r>
            <a:r>
              <a:rPr sz="2000" b="1" spc="-60" dirty="0">
                <a:solidFill>
                  <a:srgbClr val="001F5F"/>
                </a:solidFill>
                <a:latin typeface="Arial"/>
                <a:cs typeface="Arial"/>
              </a:rPr>
              <a:t>у</a:t>
            </a:r>
            <a:r>
              <a:rPr sz="2000" b="1" spc="-5" dirty="0">
                <a:solidFill>
                  <a:srgbClr val="001F5F"/>
                </a:solidFill>
                <a:latin typeface="Arial"/>
                <a:cs typeface="Arial"/>
              </a:rPr>
              <a:t>а</a:t>
            </a:r>
            <a:r>
              <a:rPr sz="2000" b="1" spc="10" dirty="0">
                <a:solidFill>
                  <a:srgbClr val="001F5F"/>
                </a:solidFill>
                <a:latin typeface="Arial"/>
                <a:cs typeface="Arial"/>
              </a:rPr>
              <a:t>л</a:t>
            </a:r>
            <a:r>
              <a:rPr sz="2000" b="1" dirty="0">
                <a:solidFill>
                  <a:srgbClr val="001F5F"/>
                </a:solidFill>
                <a:latin typeface="Arial"/>
                <a:cs typeface="Arial"/>
              </a:rPr>
              <a:t>ьн</a:t>
            </a:r>
            <a:r>
              <a:rPr sz="2000" b="1" spc="5" dirty="0">
                <a:solidFill>
                  <a:srgbClr val="001F5F"/>
                </a:solidFill>
                <a:latin typeface="Arial"/>
                <a:cs typeface="Arial"/>
              </a:rPr>
              <a:t>ы</a:t>
            </a:r>
            <a:r>
              <a:rPr sz="2000" b="1" dirty="0">
                <a:solidFill>
                  <a:srgbClr val="001F5F"/>
                </a:solidFill>
                <a:latin typeface="Arial"/>
                <a:cs typeface="Arial"/>
              </a:rPr>
              <a:t>х	п</a:t>
            </a:r>
            <a:r>
              <a:rPr sz="2000" b="1" spc="-10" dirty="0">
                <a:solidFill>
                  <a:srgbClr val="001F5F"/>
                </a:solidFill>
                <a:latin typeface="Arial"/>
                <a:cs typeface="Arial"/>
              </a:rPr>
              <a:t>си</a:t>
            </a:r>
            <a:r>
              <a:rPr sz="2000" b="1" spc="-60" dirty="0">
                <a:solidFill>
                  <a:srgbClr val="001F5F"/>
                </a:solidFill>
                <a:latin typeface="Arial"/>
                <a:cs typeface="Arial"/>
              </a:rPr>
              <a:t>х</a:t>
            </a:r>
            <a:r>
              <a:rPr sz="2000" b="1" spc="-50" dirty="0">
                <a:solidFill>
                  <a:srgbClr val="001F5F"/>
                </a:solidFill>
                <a:latin typeface="Arial"/>
                <a:cs typeface="Arial"/>
              </a:rPr>
              <a:t>о</a:t>
            </a:r>
            <a:r>
              <a:rPr sz="2000" b="1" spc="-25" dirty="0">
                <a:solidFill>
                  <a:srgbClr val="001F5F"/>
                </a:solidFill>
                <a:latin typeface="Arial"/>
                <a:cs typeface="Arial"/>
              </a:rPr>
              <a:t>л</a:t>
            </a:r>
            <a:r>
              <a:rPr sz="2000" b="1" dirty="0">
                <a:solidFill>
                  <a:srgbClr val="001F5F"/>
                </a:solidFill>
                <a:latin typeface="Arial"/>
                <a:cs typeface="Arial"/>
              </a:rPr>
              <a:t>ог</a:t>
            </a:r>
            <a:r>
              <a:rPr sz="2000" b="1" spc="5" dirty="0">
                <a:solidFill>
                  <a:srgbClr val="001F5F"/>
                </a:solidFill>
                <a:latin typeface="Arial"/>
                <a:cs typeface="Arial"/>
              </a:rPr>
              <a:t>и</a:t>
            </a:r>
            <a:r>
              <a:rPr sz="2000" b="1" spc="-15" dirty="0">
                <a:solidFill>
                  <a:srgbClr val="001F5F"/>
                </a:solidFill>
                <a:latin typeface="Arial"/>
                <a:cs typeface="Arial"/>
              </a:rPr>
              <a:t>ч</a:t>
            </a:r>
            <a:r>
              <a:rPr sz="2000" b="1" spc="-25" dirty="0">
                <a:solidFill>
                  <a:srgbClr val="001F5F"/>
                </a:solidFill>
                <a:latin typeface="Arial"/>
                <a:cs typeface="Arial"/>
              </a:rPr>
              <a:t>е</a:t>
            </a:r>
            <a:r>
              <a:rPr sz="2000" b="1" spc="-15" dirty="0">
                <a:solidFill>
                  <a:srgbClr val="001F5F"/>
                </a:solidFill>
                <a:latin typeface="Arial"/>
                <a:cs typeface="Arial"/>
              </a:rPr>
              <a:t>с</a:t>
            </a:r>
            <a:r>
              <a:rPr sz="2000" b="1" spc="-5" dirty="0">
                <a:solidFill>
                  <a:srgbClr val="001F5F"/>
                </a:solidFill>
                <a:latin typeface="Arial"/>
                <a:cs typeface="Arial"/>
              </a:rPr>
              <a:t>к</a:t>
            </a:r>
            <a:r>
              <a:rPr sz="2000" b="1" spc="-15" dirty="0">
                <a:solidFill>
                  <a:srgbClr val="001F5F"/>
                </a:solidFill>
                <a:latin typeface="Arial"/>
                <a:cs typeface="Arial"/>
              </a:rPr>
              <a:t>и</a:t>
            </a:r>
            <a:r>
              <a:rPr sz="2000" b="1" dirty="0">
                <a:solidFill>
                  <a:srgbClr val="001F5F"/>
                </a:solidFill>
                <a:latin typeface="Arial"/>
                <a:cs typeface="Arial"/>
              </a:rPr>
              <a:t>х	и  </a:t>
            </a:r>
            <a:r>
              <a:rPr sz="2000" b="1" spc="-10" dirty="0">
                <a:solidFill>
                  <a:srgbClr val="001F5F"/>
                </a:solidFill>
                <a:latin typeface="Arial"/>
                <a:cs typeface="Arial"/>
              </a:rPr>
              <a:t>физиологических</a:t>
            </a:r>
            <a:r>
              <a:rPr sz="2000" b="1" spc="-4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001F5F"/>
                </a:solidFill>
                <a:latin typeface="Arial"/>
                <a:cs typeface="Arial"/>
              </a:rPr>
              <a:t>особенностей</a:t>
            </a:r>
            <a:endParaRPr sz="20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517640" y="4929632"/>
            <a:ext cx="5271770" cy="574675"/>
          </a:xfrm>
          <a:prstGeom prst="rect">
            <a:avLst/>
          </a:prstGeom>
        </p:spPr>
        <p:txBody>
          <a:bodyPr vert="horz" wrap="square" lIns="0" tIns="71755" rIns="0" bIns="0" rtlCol="0">
            <a:spAutoFit/>
          </a:bodyPr>
          <a:lstStyle/>
          <a:p>
            <a:pPr marL="12700" marR="5080">
              <a:lnSpc>
                <a:spcPts val="1920"/>
              </a:lnSpc>
              <a:spcBef>
                <a:spcPts val="565"/>
              </a:spcBef>
              <a:tabLst>
                <a:tab pos="1947545" algn="l"/>
                <a:tab pos="3331845" algn="l"/>
                <a:tab pos="3723640" algn="l"/>
                <a:tab pos="4857750" algn="l"/>
              </a:tabLst>
            </a:pPr>
            <a:r>
              <a:rPr sz="2000" b="1" dirty="0">
                <a:solidFill>
                  <a:srgbClr val="001F5F"/>
                </a:solidFill>
                <a:latin typeface="Arial"/>
                <a:cs typeface="Arial"/>
              </a:rPr>
              <a:t>Цель:</a:t>
            </a:r>
            <a:r>
              <a:rPr sz="2000" b="1" spc="20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001F5F"/>
                </a:solidFill>
                <a:latin typeface="Arial"/>
                <a:cs typeface="Arial"/>
              </a:rPr>
              <a:t>разностороннее</a:t>
            </a:r>
            <a:r>
              <a:rPr sz="2000" b="1" spc="20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001F5F"/>
                </a:solidFill>
                <a:latin typeface="Arial"/>
                <a:cs typeface="Arial"/>
              </a:rPr>
              <a:t>развитие</a:t>
            </a:r>
            <a:r>
              <a:rPr sz="2000" b="1" spc="20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001F5F"/>
                </a:solidFill>
                <a:latin typeface="Arial"/>
                <a:cs typeface="Arial"/>
              </a:rPr>
              <a:t>ребенка </a:t>
            </a:r>
            <a:r>
              <a:rPr sz="2000" b="1" spc="-54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1F5F"/>
                </a:solidFill>
                <a:latin typeface="Arial"/>
                <a:cs typeface="Arial"/>
              </a:rPr>
              <a:t>дош</a:t>
            </a:r>
            <a:r>
              <a:rPr sz="2000" b="1" spc="-20" dirty="0">
                <a:solidFill>
                  <a:srgbClr val="001F5F"/>
                </a:solidFill>
                <a:latin typeface="Arial"/>
                <a:cs typeface="Arial"/>
              </a:rPr>
              <a:t>к</a:t>
            </a:r>
            <a:r>
              <a:rPr sz="2000" b="1" spc="-50" dirty="0">
                <a:solidFill>
                  <a:srgbClr val="001F5F"/>
                </a:solidFill>
                <a:latin typeface="Arial"/>
                <a:cs typeface="Arial"/>
              </a:rPr>
              <a:t>о</a:t>
            </a:r>
            <a:r>
              <a:rPr sz="2000" b="1" spc="-15" dirty="0">
                <a:solidFill>
                  <a:srgbClr val="001F5F"/>
                </a:solidFill>
                <a:latin typeface="Arial"/>
                <a:cs typeface="Arial"/>
              </a:rPr>
              <a:t>л</a:t>
            </a:r>
            <a:r>
              <a:rPr sz="2000" b="1" dirty="0">
                <a:solidFill>
                  <a:srgbClr val="001F5F"/>
                </a:solidFill>
                <a:latin typeface="Arial"/>
                <a:cs typeface="Arial"/>
              </a:rPr>
              <a:t>ьно</a:t>
            </a:r>
            <a:r>
              <a:rPr sz="2000" b="1" spc="-30" dirty="0">
                <a:solidFill>
                  <a:srgbClr val="001F5F"/>
                </a:solidFill>
                <a:latin typeface="Arial"/>
                <a:cs typeface="Arial"/>
              </a:rPr>
              <a:t>г</a:t>
            </a:r>
            <a:r>
              <a:rPr sz="2000" b="1" dirty="0">
                <a:solidFill>
                  <a:srgbClr val="001F5F"/>
                </a:solidFill>
                <a:latin typeface="Arial"/>
                <a:cs typeface="Arial"/>
              </a:rPr>
              <a:t>о	</a:t>
            </a:r>
            <a:r>
              <a:rPr sz="2000" b="1" spc="-20" dirty="0">
                <a:solidFill>
                  <a:srgbClr val="001F5F"/>
                </a:solidFill>
                <a:latin typeface="Arial"/>
                <a:cs typeface="Arial"/>
              </a:rPr>
              <a:t>в</a:t>
            </a:r>
            <a:r>
              <a:rPr sz="2000" b="1" spc="-25" dirty="0">
                <a:solidFill>
                  <a:srgbClr val="001F5F"/>
                </a:solidFill>
                <a:latin typeface="Arial"/>
                <a:cs typeface="Arial"/>
              </a:rPr>
              <a:t>о</a:t>
            </a:r>
            <a:r>
              <a:rPr sz="2000" b="1" spc="-5" dirty="0">
                <a:solidFill>
                  <a:srgbClr val="001F5F"/>
                </a:solidFill>
                <a:latin typeface="Arial"/>
                <a:cs typeface="Arial"/>
              </a:rPr>
              <a:t>зрас</a:t>
            </a:r>
            <a:r>
              <a:rPr sz="2000" b="1" spc="-35" dirty="0">
                <a:solidFill>
                  <a:srgbClr val="001F5F"/>
                </a:solidFill>
                <a:latin typeface="Arial"/>
                <a:cs typeface="Arial"/>
              </a:rPr>
              <a:t>т</a:t>
            </a:r>
            <a:r>
              <a:rPr sz="2000" b="1" dirty="0">
                <a:solidFill>
                  <a:srgbClr val="001F5F"/>
                </a:solidFill>
                <a:latin typeface="Arial"/>
                <a:cs typeface="Arial"/>
              </a:rPr>
              <a:t>а	с	</a:t>
            </a:r>
            <a:r>
              <a:rPr sz="2000" b="1" spc="-25" dirty="0">
                <a:solidFill>
                  <a:srgbClr val="001F5F"/>
                </a:solidFill>
                <a:latin typeface="Arial"/>
                <a:cs typeface="Arial"/>
              </a:rPr>
              <a:t>у</a:t>
            </a:r>
            <a:r>
              <a:rPr sz="2000" b="1" dirty="0">
                <a:solidFill>
                  <a:srgbClr val="001F5F"/>
                </a:solidFill>
                <a:latin typeface="Arial"/>
                <a:cs typeface="Arial"/>
              </a:rPr>
              <a:t>ч</a:t>
            </a:r>
            <a:r>
              <a:rPr sz="2000" b="1" spc="-10" dirty="0">
                <a:solidFill>
                  <a:srgbClr val="001F5F"/>
                </a:solidFill>
                <a:latin typeface="Arial"/>
                <a:cs typeface="Arial"/>
              </a:rPr>
              <a:t>е</a:t>
            </a:r>
            <a:r>
              <a:rPr sz="2000" b="1" spc="-60" dirty="0">
                <a:solidFill>
                  <a:srgbClr val="001F5F"/>
                </a:solidFill>
                <a:latin typeface="Arial"/>
                <a:cs typeface="Arial"/>
              </a:rPr>
              <a:t>т</a:t>
            </a:r>
            <a:r>
              <a:rPr sz="2000" b="1" spc="-25" dirty="0">
                <a:solidFill>
                  <a:srgbClr val="001F5F"/>
                </a:solidFill>
                <a:latin typeface="Arial"/>
                <a:cs typeface="Arial"/>
              </a:rPr>
              <a:t>о</a:t>
            </a:r>
            <a:r>
              <a:rPr sz="2000" b="1" dirty="0">
                <a:solidFill>
                  <a:srgbClr val="001F5F"/>
                </a:solidFill>
                <a:latin typeface="Arial"/>
                <a:cs typeface="Arial"/>
              </a:rPr>
              <a:t>м	</a:t>
            </a:r>
            <a:r>
              <a:rPr sz="2000" b="1" spc="-5" dirty="0">
                <a:solidFill>
                  <a:srgbClr val="001F5F"/>
                </a:solidFill>
                <a:latin typeface="Arial"/>
                <a:cs typeface="Arial"/>
              </a:rPr>
              <a:t>е</a:t>
            </a:r>
            <a:r>
              <a:rPr sz="2000" b="1" spc="-20" dirty="0">
                <a:solidFill>
                  <a:srgbClr val="001F5F"/>
                </a:solidFill>
                <a:latin typeface="Arial"/>
                <a:cs typeface="Arial"/>
              </a:rPr>
              <a:t>г</a:t>
            </a:r>
            <a:r>
              <a:rPr sz="2000" b="1" dirty="0">
                <a:solidFill>
                  <a:srgbClr val="001F5F"/>
                </a:solidFill>
                <a:latin typeface="Arial"/>
                <a:cs typeface="Arial"/>
              </a:rPr>
              <a:t>о</a:t>
            </a:r>
            <a:endParaRPr sz="20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517640" y="5417007"/>
            <a:ext cx="5273040" cy="5753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2160"/>
              </a:lnSpc>
              <a:spcBef>
                <a:spcPts val="105"/>
              </a:spcBef>
              <a:tabLst>
                <a:tab pos="2204085" algn="l"/>
                <a:tab pos="3043555" algn="l"/>
              </a:tabLst>
            </a:pPr>
            <a:r>
              <a:rPr sz="2000" b="1" spc="-10" dirty="0">
                <a:solidFill>
                  <a:srgbClr val="001F5F"/>
                </a:solidFill>
                <a:latin typeface="Arial"/>
                <a:cs typeface="Arial"/>
              </a:rPr>
              <a:t>возрастных	</a:t>
            </a:r>
            <a:r>
              <a:rPr sz="2000" b="1" dirty="0">
                <a:solidFill>
                  <a:srgbClr val="001F5F"/>
                </a:solidFill>
                <a:latin typeface="Arial"/>
                <a:cs typeface="Arial"/>
              </a:rPr>
              <a:t>и	</a:t>
            </a:r>
            <a:r>
              <a:rPr sz="2000" b="1" spc="-5" dirty="0">
                <a:solidFill>
                  <a:srgbClr val="001F5F"/>
                </a:solidFill>
                <a:latin typeface="Arial"/>
                <a:cs typeface="Arial"/>
              </a:rPr>
              <a:t>индивидуальных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ts val="2160"/>
              </a:lnSpc>
              <a:tabLst>
                <a:tab pos="2161540" algn="l"/>
                <a:tab pos="2835275" algn="l"/>
                <a:tab pos="4109085" algn="l"/>
              </a:tabLst>
            </a:pPr>
            <a:r>
              <a:rPr sz="2000" b="1" spc="-25" dirty="0">
                <a:solidFill>
                  <a:srgbClr val="001F5F"/>
                </a:solidFill>
                <a:latin typeface="Arial"/>
                <a:cs typeface="Arial"/>
              </a:rPr>
              <a:t>о</a:t>
            </a:r>
            <a:r>
              <a:rPr sz="2000" b="1" spc="-5" dirty="0">
                <a:solidFill>
                  <a:srgbClr val="001F5F"/>
                </a:solidFill>
                <a:latin typeface="Arial"/>
                <a:cs typeface="Arial"/>
              </a:rPr>
              <a:t>собенн</a:t>
            </a:r>
            <a:r>
              <a:rPr sz="2000" b="1" spc="-25" dirty="0">
                <a:solidFill>
                  <a:srgbClr val="001F5F"/>
                </a:solidFill>
                <a:latin typeface="Arial"/>
                <a:cs typeface="Arial"/>
              </a:rPr>
              <a:t>о</a:t>
            </a:r>
            <a:r>
              <a:rPr sz="2000" b="1" spc="-5" dirty="0">
                <a:solidFill>
                  <a:srgbClr val="001F5F"/>
                </a:solidFill>
                <a:latin typeface="Arial"/>
                <a:cs typeface="Arial"/>
              </a:rPr>
              <a:t>с</a:t>
            </a:r>
            <a:r>
              <a:rPr sz="2000" b="1" spc="-25" dirty="0">
                <a:solidFill>
                  <a:srgbClr val="001F5F"/>
                </a:solidFill>
                <a:latin typeface="Arial"/>
                <a:cs typeface="Arial"/>
              </a:rPr>
              <a:t>т</a:t>
            </a:r>
            <a:r>
              <a:rPr sz="2000" b="1" spc="-5" dirty="0">
                <a:solidFill>
                  <a:srgbClr val="001F5F"/>
                </a:solidFill>
                <a:latin typeface="Arial"/>
                <a:cs typeface="Arial"/>
              </a:rPr>
              <a:t>е</a:t>
            </a:r>
            <a:r>
              <a:rPr sz="2000" b="1" dirty="0">
                <a:solidFill>
                  <a:srgbClr val="001F5F"/>
                </a:solidFill>
                <a:latin typeface="Arial"/>
                <a:cs typeface="Arial"/>
              </a:rPr>
              <a:t>й	на	</a:t>
            </a:r>
            <a:r>
              <a:rPr sz="2000" b="1" spc="-40" dirty="0">
                <a:solidFill>
                  <a:srgbClr val="001F5F"/>
                </a:solidFill>
                <a:latin typeface="Arial"/>
                <a:cs typeface="Arial"/>
              </a:rPr>
              <a:t>о</a:t>
            </a:r>
            <a:r>
              <a:rPr sz="2000" b="1" spc="-5" dirty="0">
                <a:solidFill>
                  <a:srgbClr val="001F5F"/>
                </a:solidFill>
                <a:latin typeface="Arial"/>
                <a:cs typeface="Arial"/>
              </a:rPr>
              <a:t>сно</a:t>
            </a:r>
            <a:r>
              <a:rPr sz="2000" b="1" spc="-35" dirty="0">
                <a:solidFill>
                  <a:srgbClr val="001F5F"/>
                </a:solidFill>
                <a:latin typeface="Arial"/>
                <a:cs typeface="Arial"/>
              </a:rPr>
              <a:t>в</a:t>
            </a:r>
            <a:r>
              <a:rPr sz="2000" b="1" dirty="0">
                <a:solidFill>
                  <a:srgbClr val="001F5F"/>
                </a:solidFill>
                <a:latin typeface="Arial"/>
                <a:cs typeface="Arial"/>
              </a:rPr>
              <a:t>е	</a:t>
            </a:r>
            <a:r>
              <a:rPr sz="2000" b="1" spc="30" dirty="0">
                <a:solidFill>
                  <a:srgbClr val="001F5F"/>
                </a:solidFill>
                <a:latin typeface="Arial"/>
                <a:cs typeface="Arial"/>
              </a:rPr>
              <a:t>д</a:t>
            </a:r>
            <a:r>
              <a:rPr sz="2000" b="1" spc="10" dirty="0">
                <a:solidFill>
                  <a:srgbClr val="001F5F"/>
                </a:solidFill>
                <a:latin typeface="Arial"/>
                <a:cs typeface="Arial"/>
              </a:rPr>
              <a:t>у</a:t>
            </a:r>
            <a:r>
              <a:rPr sz="2000" b="1" spc="-50" dirty="0">
                <a:solidFill>
                  <a:srgbClr val="001F5F"/>
                </a:solidFill>
                <a:latin typeface="Arial"/>
                <a:cs typeface="Arial"/>
              </a:rPr>
              <a:t>х</a:t>
            </a:r>
            <a:r>
              <a:rPr sz="2000" b="1" dirty="0">
                <a:solidFill>
                  <a:srgbClr val="001F5F"/>
                </a:solidFill>
                <a:latin typeface="Arial"/>
                <a:cs typeface="Arial"/>
              </a:rPr>
              <a:t>овн</a:t>
            </a:r>
            <a:r>
              <a:rPr sz="2000" b="1" spc="-5" dirty="0">
                <a:solidFill>
                  <a:srgbClr val="001F5F"/>
                </a:solidFill>
                <a:latin typeface="Arial"/>
                <a:cs typeface="Arial"/>
              </a:rPr>
              <a:t>о</a:t>
            </a:r>
            <a:r>
              <a:rPr sz="2000" b="1" dirty="0">
                <a:solidFill>
                  <a:srgbClr val="001F5F"/>
                </a:solidFill>
                <a:latin typeface="Arial"/>
                <a:cs typeface="Arial"/>
              </a:rPr>
              <a:t>-</a:t>
            </a:r>
            <a:endParaRPr sz="20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517640" y="5905296"/>
            <a:ext cx="527177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097405" algn="l"/>
                <a:tab pos="3676015" algn="l"/>
              </a:tabLst>
            </a:pPr>
            <a:r>
              <a:rPr sz="2000" b="1" spc="-10" dirty="0">
                <a:solidFill>
                  <a:srgbClr val="001F5F"/>
                </a:solidFill>
                <a:latin typeface="Arial"/>
                <a:cs typeface="Arial"/>
              </a:rPr>
              <a:t>нравственных	ценностей	российского</a:t>
            </a:r>
            <a:endParaRPr sz="20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517640" y="6149136"/>
            <a:ext cx="5271135" cy="574675"/>
          </a:xfrm>
          <a:prstGeom prst="rect">
            <a:avLst/>
          </a:prstGeom>
        </p:spPr>
        <p:txBody>
          <a:bodyPr vert="horz" wrap="square" lIns="0" tIns="71755" rIns="0" bIns="0" rtlCol="0">
            <a:spAutoFit/>
          </a:bodyPr>
          <a:lstStyle/>
          <a:p>
            <a:pPr marL="12700" marR="5080">
              <a:lnSpc>
                <a:spcPts val="1920"/>
              </a:lnSpc>
              <a:spcBef>
                <a:spcPts val="565"/>
              </a:spcBef>
              <a:tabLst>
                <a:tab pos="1191895" algn="l"/>
                <a:tab pos="3130550" algn="l"/>
                <a:tab pos="3490595" algn="l"/>
              </a:tabLst>
            </a:pPr>
            <a:r>
              <a:rPr sz="2000" b="1" dirty="0">
                <a:solidFill>
                  <a:srgbClr val="001F5F"/>
                </a:solidFill>
                <a:latin typeface="Arial"/>
                <a:cs typeface="Arial"/>
              </a:rPr>
              <a:t>нар</a:t>
            </a:r>
            <a:r>
              <a:rPr sz="2000" b="1" spc="-25" dirty="0">
                <a:solidFill>
                  <a:srgbClr val="001F5F"/>
                </a:solidFill>
                <a:latin typeface="Arial"/>
                <a:cs typeface="Arial"/>
              </a:rPr>
              <a:t>о</a:t>
            </a:r>
            <a:r>
              <a:rPr sz="2000" b="1" dirty="0">
                <a:solidFill>
                  <a:srgbClr val="001F5F"/>
                </a:solidFill>
                <a:latin typeface="Arial"/>
                <a:cs typeface="Arial"/>
              </a:rPr>
              <a:t>да,	и</a:t>
            </a:r>
            <a:r>
              <a:rPr sz="2000" b="1" spc="-10" dirty="0">
                <a:solidFill>
                  <a:srgbClr val="001F5F"/>
                </a:solidFill>
                <a:latin typeface="Arial"/>
                <a:cs typeface="Arial"/>
              </a:rPr>
              <a:t>с</a:t>
            </a:r>
            <a:r>
              <a:rPr sz="2000" b="1" spc="-50" dirty="0">
                <a:solidFill>
                  <a:srgbClr val="001F5F"/>
                </a:solidFill>
                <a:latin typeface="Arial"/>
                <a:cs typeface="Arial"/>
              </a:rPr>
              <a:t>т</a:t>
            </a:r>
            <a:r>
              <a:rPr sz="2000" b="1" dirty="0">
                <a:solidFill>
                  <a:srgbClr val="001F5F"/>
                </a:solidFill>
                <a:latin typeface="Arial"/>
                <a:cs typeface="Arial"/>
              </a:rPr>
              <a:t>орич</a:t>
            </a:r>
            <a:r>
              <a:rPr sz="2000" b="1" spc="-20" dirty="0">
                <a:solidFill>
                  <a:srgbClr val="001F5F"/>
                </a:solidFill>
                <a:latin typeface="Arial"/>
                <a:cs typeface="Arial"/>
              </a:rPr>
              <a:t>е</a:t>
            </a:r>
            <a:r>
              <a:rPr sz="2000" b="1" spc="-5" dirty="0">
                <a:solidFill>
                  <a:srgbClr val="001F5F"/>
                </a:solidFill>
                <a:latin typeface="Arial"/>
                <a:cs typeface="Arial"/>
              </a:rPr>
              <a:t>ск</a:t>
            </a:r>
            <a:r>
              <a:rPr sz="2000" b="1" spc="-15" dirty="0">
                <a:solidFill>
                  <a:srgbClr val="001F5F"/>
                </a:solidFill>
                <a:latin typeface="Arial"/>
                <a:cs typeface="Arial"/>
              </a:rPr>
              <a:t>и</a:t>
            </a:r>
            <a:r>
              <a:rPr sz="2000" b="1" dirty="0">
                <a:solidFill>
                  <a:srgbClr val="001F5F"/>
                </a:solidFill>
                <a:latin typeface="Arial"/>
                <a:cs typeface="Arial"/>
              </a:rPr>
              <a:t>х	и	н</a:t>
            </a:r>
            <a:r>
              <a:rPr sz="2000" b="1" spc="-10" dirty="0">
                <a:solidFill>
                  <a:srgbClr val="001F5F"/>
                </a:solidFill>
                <a:latin typeface="Arial"/>
                <a:cs typeface="Arial"/>
              </a:rPr>
              <a:t>ац</a:t>
            </a:r>
            <a:r>
              <a:rPr sz="2000" b="1" dirty="0">
                <a:solidFill>
                  <a:srgbClr val="001F5F"/>
                </a:solidFill>
                <a:latin typeface="Arial"/>
                <a:cs typeface="Arial"/>
              </a:rPr>
              <a:t>ио</a:t>
            </a:r>
            <a:r>
              <a:rPr sz="2000" b="1" spc="-10" dirty="0">
                <a:solidFill>
                  <a:srgbClr val="001F5F"/>
                </a:solidFill>
                <a:latin typeface="Arial"/>
                <a:cs typeface="Arial"/>
              </a:rPr>
              <a:t>н</a:t>
            </a:r>
            <a:r>
              <a:rPr sz="2000" b="1" spc="-5" dirty="0">
                <a:solidFill>
                  <a:srgbClr val="001F5F"/>
                </a:solidFill>
                <a:latin typeface="Arial"/>
                <a:cs typeface="Arial"/>
              </a:rPr>
              <a:t>аль</a:t>
            </a:r>
            <a:r>
              <a:rPr sz="2000" b="1" dirty="0">
                <a:solidFill>
                  <a:srgbClr val="001F5F"/>
                </a:solidFill>
                <a:latin typeface="Arial"/>
                <a:cs typeface="Arial"/>
              </a:rPr>
              <a:t>н</a:t>
            </a:r>
            <a:r>
              <a:rPr sz="2000" b="1" spc="-10" dirty="0">
                <a:solidFill>
                  <a:srgbClr val="001F5F"/>
                </a:solidFill>
                <a:latin typeface="Arial"/>
                <a:cs typeface="Arial"/>
              </a:rPr>
              <a:t>о</a:t>
            </a:r>
            <a:r>
              <a:rPr sz="2000" b="1" dirty="0">
                <a:solidFill>
                  <a:srgbClr val="001F5F"/>
                </a:solidFill>
                <a:latin typeface="Arial"/>
                <a:cs typeface="Arial"/>
              </a:rPr>
              <a:t>-  </a:t>
            </a:r>
            <a:r>
              <a:rPr sz="2000" b="1" spc="-30" dirty="0">
                <a:solidFill>
                  <a:srgbClr val="001F5F"/>
                </a:solidFill>
                <a:latin typeface="Arial"/>
                <a:cs typeface="Arial"/>
              </a:rPr>
              <a:t>культурных</a:t>
            </a:r>
            <a:r>
              <a:rPr sz="2000" b="1" spc="4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001F5F"/>
                </a:solidFill>
                <a:latin typeface="Arial"/>
                <a:cs typeface="Arial"/>
              </a:rPr>
              <a:t>традиций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773163" y="693927"/>
            <a:ext cx="10730865" cy="3856990"/>
            <a:chOff x="773163" y="693927"/>
            <a:chExt cx="10730865" cy="3856990"/>
          </a:xfrm>
        </p:grpSpPr>
        <p:sp>
          <p:nvSpPr>
            <p:cNvPr id="24" name="object 24"/>
            <p:cNvSpPr/>
            <p:nvPr/>
          </p:nvSpPr>
          <p:spPr>
            <a:xfrm>
              <a:off x="792213" y="2192654"/>
              <a:ext cx="2339340" cy="2339340"/>
            </a:xfrm>
            <a:custGeom>
              <a:avLst/>
              <a:gdLst/>
              <a:ahLst/>
              <a:cxnLst/>
              <a:rect l="l" t="t" r="r" b="b"/>
              <a:pathLst>
                <a:path w="2339340" h="2339340">
                  <a:moveTo>
                    <a:pt x="0" y="1169416"/>
                  </a:moveTo>
                  <a:lnTo>
                    <a:pt x="975" y="1121216"/>
                  </a:lnTo>
                  <a:lnTo>
                    <a:pt x="3877" y="1073513"/>
                  </a:lnTo>
                  <a:lnTo>
                    <a:pt x="8667" y="1026343"/>
                  </a:lnTo>
                  <a:lnTo>
                    <a:pt x="15307" y="979744"/>
                  </a:lnTo>
                  <a:lnTo>
                    <a:pt x="23761" y="933753"/>
                  </a:lnTo>
                  <a:lnTo>
                    <a:pt x="33990" y="888409"/>
                  </a:lnTo>
                  <a:lnTo>
                    <a:pt x="45957" y="843749"/>
                  </a:lnTo>
                  <a:lnTo>
                    <a:pt x="59625" y="799811"/>
                  </a:lnTo>
                  <a:lnTo>
                    <a:pt x="74955" y="756632"/>
                  </a:lnTo>
                  <a:lnTo>
                    <a:pt x="91910" y="714249"/>
                  </a:lnTo>
                  <a:lnTo>
                    <a:pt x="110452" y="672702"/>
                  </a:lnTo>
                  <a:lnTo>
                    <a:pt x="130544" y="632026"/>
                  </a:lnTo>
                  <a:lnTo>
                    <a:pt x="152148" y="592260"/>
                  </a:lnTo>
                  <a:lnTo>
                    <a:pt x="175227" y="553442"/>
                  </a:lnTo>
                  <a:lnTo>
                    <a:pt x="199743" y="515608"/>
                  </a:lnTo>
                  <a:lnTo>
                    <a:pt x="225658" y="478798"/>
                  </a:lnTo>
                  <a:lnTo>
                    <a:pt x="252934" y="443047"/>
                  </a:lnTo>
                  <a:lnTo>
                    <a:pt x="281534" y="408395"/>
                  </a:lnTo>
                  <a:lnTo>
                    <a:pt x="311421" y="374878"/>
                  </a:lnTo>
                  <a:lnTo>
                    <a:pt x="342557" y="342534"/>
                  </a:lnTo>
                  <a:lnTo>
                    <a:pt x="374903" y="311402"/>
                  </a:lnTo>
                  <a:lnTo>
                    <a:pt x="408423" y="281517"/>
                  </a:lnTo>
                  <a:lnTo>
                    <a:pt x="443079" y="252919"/>
                  </a:lnTo>
                  <a:lnTo>
                    <a:pt x="478833" y="225645"/>
                  </a:lnTo>
                  <a:lnTo>
                    <a:pt x="515648" y="199732"/>
                  </a:lnTo>
                  <a:lnTo>
                    <a:pt x="553486" y="175218"/>
                  </a:lnTo>
                  <a:lnTo>
                    <a:pt x="592309" y="152141"/>
                  </a:lnTo>
                  <a:lnTo>
                    <a:pt x="632080" y="130538"/>
                  </a:lnTo>
                  <a:lnTo>
                    <a:pt x="672760" y="110447"/>
                  </a:lnTo>
                  <a:lnTo>
                    <a:pt x="714314" y="91906"/>
                  </a:lnTo>
                  <a:lnTo>
                    <a:pt x="756702" y="74952"/>
                  </a:lnTo>
                  <a:lnTo>
                    <a:pt x="799887" y="59622"/>
                  </a:lnTo>
                  <a:lnTo>
                    <a:pt x="843832" y="45956"/>
                  </a:lnTo>
                  <a:lnTo>
                    <a:pt x="888499" y="33989"/>
                  </a:lnTo>
                  <a:lnTo>
                    <a:pt x="933851" y="23760"/>
                  </a:lnTo>
                  <a:lnTo>
                    <a:pt x="979849" y="15307"/>
                  </a:lnTo>
                  <a:lnTo>
                    <a:pt x="1026456" y="8666"/>
                  </a:lnTo>
                  <a:lnTo>
                    <a:pt x="1073634" y="3876"/>
                  </a:lnTo>
                  <a:lnTo>
                    <a:pt x="1121347" y="975"/>
                  </a:lnTo>
                  <a:lnTo>
                    <a:pt x="1169555" y="0"/>
                  </a:lnTo>
                  <a:lnTo>
                    <a:pt x="1217754" y="975"/>
                  </a:lnTo>
                  <a:lnTo>
                    <a:pt x="1265458" y="3876"/>
                  </a:lnTo>
                  <a:lnTo>
                    <a:pt x="1312628" y="8666"/>
                  </a:lnTo>
                  <a:lnTo>
                    <a:pt x="1359227" y="15307"/>
                  </a:lnTo>
                  <a:lnTo>
                    <a:pt x="1405217" y="23760"/>
                  </a:lnTo>
                  <a:lnTo>
                    <a:pt x="1450561" y="33989"/>
                  </a:lnTo>
                  <a:lnTo>
                    <a:pt x="1495221" y="45956"/>
                  </a:lnTo>
                  <a:lnTo>
                    <a:pt x="1539160" y="59622"/>
                  </a:lnTo>
                  <a:lnTo>
                    <a:pt x="1582339" y="74952"/>
                  </a:lnTo>
                  <a:lnTo>
                    <a:pt x="1624721" y="91906"/>
                  </a:lnTo>
                  <a:lnTo>
                    <a:pt x="1666269" y="110447"/>
                  </a:lnTo>
                  <a:lnTo>
                    <a:pt x="1706945" y="130538"/>
                  </a:lnTo>
                  <a:lnTo>
                    <a:pt x="1746711" y="152141"/>
                  </a:lnTo>
                  <a:lnTo>
                    <a:pt x="1785529" y="175218"/>
                  </a:lnTo>
                  <a:lnTo>
                    <a:pt x="1823362" y="199732"/>
                  </a:lnTo>
                  <a:lnTo>
                    <a:pt x="1860173" y="225645"/>
                  </a:lnTo>
                  <a:lnTo>
                    <a:pt x="1895923" y="252919"/>
                  </a:lnTo>
                  <a:lnTo>
                    <a:pt x="1930576" y="281517"/>
                  </a:lnTo>
                  <a:lnTo>
                    <a:pt x="1964093" y="311402"/>
                  </a:lnTo>
                  <a:lnTo>
                    <a:pt x="1996436" y="342534"/>
                  </a:lnTo>
                  <a:lnTo>
                    <a:pt x="2027569" y="374878"/>
                  </a:lnTo>
                  <a:lnTo>
                    <a:pt x="2057453" y="408395"/>
                  </a:lnTo>
                  <a:lnTo>
                    <a:pt x="2086051" y="443047"/>
                  </a:lnTo>
                  <a:lnTo>
                    <a:pt x="2113326" y="478798"/>
                  </a:lnTo>
                  <a:lnTo>
                    <a:pt x="2139239" y="515608"/>
                  </a:lnTo>
                  <a:lnTo>
                    <a:pt x="2163753" y="553442"/>
                  </a:lnTo>
                  <a:lnTo>
                    <a:pt x="2186830" y="592260"/>
                  </a:lnTo>
                  <a:lnTo>
                    <a:pt x="2208433" y="632026"/>
                  </a:lnTo>
                  <a:lnTo>
                    <a:pt x="2228524" y="672702"/>
                  </a:lnTo>
                  <a:lnTo>
                    <a:pt x="2247065" y="714249"/>
                  </a:lnTo>
                  <a:lnTo>
                    <a:pt x="2264019" y="756632"/>
                  </a:lnTo>
                  <a:lnTo>
                    <a:pt x="2279348" y="799811"/>
                  </a:lnTo>
                  <a:lnTo>
                    <a:pt x="2293015" y="843749"/>
                  </a:lnTo>
                  <a:lnTo>
                    <a:pt x="2304982" y="888409"/>
                  </a:lnTo>
                  <a:lnTo>
                    <a:pt x="2315211" y="933753"/>
                  </a:lnTo>
                  <a:lnTo>
                    <a:pt x="2323664" y="979744"/>
                  </a:lnTo>
                  <a:lnTo>
                    <a:pt x="2330304" y="1026343"/>
                  </a:lnTo>
                  <a:lnTo>
                    <a:pt x="2335094" y="1073513"/>
                  </a:lnTo>
                  <a:lnTo>
                    <a:pt x="2337996" y="1121216"/>
                  </a:lnTo>
                  <a:lnTo>
                    <a:pt x="2338971" y="1169416"/>
                  </a:lnTo>
                  <a:lnTo>
                    <a:pt x="2337996" y="1217624"/>
                  </a:lnTo>
                  <a:lnTo>
                    <a:pt x="2335094" y="1265336"/>
                  </a:lnTo>
                  <a:lnTo>
                    <a:pt x="2330304" y="1312515"/>
                  </a:lnTo>
                  <a:lnTo>
                    <a:pt x="2323664" y="1359122"/>
                  </a:lnTo>
                  <a:lnTo>
                    <a:pt x="2315211" y="1405120"/>
                  </a:lnTo>
                  <a:lnTo>
                    <a:pt x="2304982" y="1450471"/>
                  </a:lnTo>
                  <a:lnTo>
                    <a:pt x="2293015" y="1495137"/>
                  </a:lnTo>
                  <a:lnTo>
                    <a:pt x="2279348" y="1539082"/>
                  </a:lnTo>
                  <a:lnTo>
                    <a:pt x="2264019" y="1582267"/>
                  </a:lnTo>
                  <a:lnTo>
                    <a:pt x="2247065" y="1624655"/>
                  </a:lnTo>
                  <a:lnTo>
                    <a:pt x="2228524" y="1666208"/>
                  </a:lnTo>
                  <a:lnTo>
                    <a:pt x="2208433" y="1706888"/>
                  </a:lnTo>
                  <a:lnTo>
                    <a:pt x="2186830" y="1746659"/>
                  </a:lnTo>
                  <a:lnTo>
                    <a:pt x="2163753" y="1785481"/>
                  </a:lnTo>
                  <a:lnTo>
                    <a:pt x="2139239" y="1823319"/>
                  </a:lnTo>
                  <a:lnTo>
                    <a:pt x="2113326" y="1860133"/>
                  </a:lnTo>
                  <a:lnTo>
                    <a:pt x="2086051" y="1895887"/>
                  </a:lnTo>
                  <a:lnTo>
                    <a:pt x="2057453" y="1930542"/>
                  </a:lnTo>
                  <a:lnTo>
                    <a:pt x="2027569" y="1964062"/>
                  </a:lnTo>
                  <a:lnTo>
                    <a:pt x="1996436" y="1996408"/>
                  </a:lnTo>
                  <a:lnTo>
                    <a:pt x="1964093" y="2027543"/>
                  </a:lnTo>
                  <a:lnTo>
                    <a:pt x="1930576" y="2057429"/>
                  </a:lnTo>
                  <a:lnTo>
                    <a:pt x="1895923" y="2086029"/>
                  </a:lnTo>
                  <a:lnTo>
                    <a:pt x="1860173" y="2113305"/>
                  </a:lnTo>
                  <a:lnTo>
                    <a:pt x="1823362" y="2139219"/>
                  </a:lnTo>
                  <a:lnTo>
                    <a:pt x="1785529" y="2163734"/>
                  </a:lnTo>
                  <a:lnTo>
                    <a:pt x="1746711" y="2186813"/>
                  </a:lnTo>
                  <a:lnTo>
                    <a:pt x="1706945" y="2208416"/>
                  </a:lnTo>
                  <a:lnTo>
                    <a:pt x="1666269" y="2228508"/>
                  </a:lnTo>
                  <a:lnTo>
                    <a:pt x="1624721" y="2247050"/>
                  </a:lnTo>
                  <a:lnTo>
                    <a:pt x="1582339" y="2264005"/>
                  </a:lnTo>
                  <a:lnTo>
                    <a:pt x="1539160" y="2279335"/>
                  </a:lnTo>
                  <a:lnTo>
                    <a:pt x="1495221" y="2293002"/>
                  </a:lnTo>
                  <a:lnTo>
                    <a:pt x="1450561" y="2304969"/>
                  </a:lnTo>
                  <a:lnTo>
                    <a:pt x="1405217" y="2315198"/>
                  </a:lnTo>
                  <a:lnTo>
                    <a:pt x="1359227" y="2323651"/>
                  </a:lnTo>
                  <a:lnTo>
                    <a:pt x="1312628" y="2330292"/>
                  </a:lnTo>
                  <a:lnTo>
                    <a:pt x="1265458" y="2335082"/>
                  </a:lnTo>
                  <a:lnTo>
                    <a:pt x="1217754" y="2337983"/>
                  </a:lnTo>
                  <a:lnTo>
                    <a:pt x="1169555" y="2338959"/>
                  </a:lnTo>
                  <a:lnTo>
                    <a:pt x="1121347" y="2337983"/>
                  </a:lnTo>
                  <a:lnTo>
                    <a:pt x="1073634" y="2335082"/>
                  </a:lnTo>
                  <a:lnTo>
                    <a:pt x="1026456" y="2330292"/>
                  </a:lnTo>
                  <a:lnTo>
                    <a:pt x="979849" y="2323651"/>
                  </a:lnTo>
                  <a:lnTo>
                    <a:pt x="933851" y="2315198"/>
                  </a:lnTo>
                  <a:lnTo>
                    <a:pt x="888499" y="2304969"/>
                  </a:lnTo>
                  <a:lnTo>
                    <a:pt x="843832" y="2293002"/>
                  </a:lnTo>
                  <a:lnTo>
                    <a:pt x="799887" y="2279335"/>
                  </a:lnTo>
                  <a:lnTo>
                    <a:pt x="756702" y="2264005"/>
                  </a:lnTo>
                  <a:lnTo>
                    <a:pt x="714314" y="2247050"/>
                  </a:lnTo>
                  <a:lnTo>
                    <a:pt x="672760" y="2228508"/>
                  </a:lnTo>
                  <a:lnTo>
                    <a:pt x="632080" y="2208416"/>
                  </a:lnTo>
                  <a:lnTo>
                    <a:pt x="592309" y="2186813"/>
                  </a:lnTo>
                  <a:lnTo>
                    <a:pt x="553486" y="2163734"/>
                  </a:lnTo>
                  <a:lnTo>
                    <a:pt x="515648" y="2139219"/>
                  </a:lnTo>
                  <a:lnTo>
                    <a:pt x="478833" y="2113305"/>
                  </a:lnTo>
                  <a:lnTo>
                    <a:pt x="443079" y="2086029"/>
                  </a:lnTo>
                  <a:lnTo>
                    <a:pt x="408423" y="2057429"/>
                  </a:lnTo>
                  <a:lnTo>
                    <a:pt x="374903" y="2027543"/>
                  </a:lnTo>
                  <a:lnTo>
                    <a:pt x="342557" y="1996408"/>
                  </a:lnTo>
                  <a:lnTo>
                    <a:pt x="311421" y="1964062"/>
                  </a:lnTo>
                  <a:lnTo>
                    <a:pt x="281534" y="1930542"/>
                  </a:lnTo>
                  <a:lnTo>
                    <a:pt x="252934" y="1895887"/>
                  </a:lnTo>
                  <a:lnTo>
                    <a:pt x="225658" y="1860133"/>
                  </a:lnTo>
                  <a:lnTo>
                    <a:pt x="199743" y="1823319"/>
                  </a:lnTo>
                  <a:lnTo>
                    <a:pt x="175227" y="1785481"/>
                  </a:lnTo>
                  <a:lnTo>
                    <a:pt x="152148" y="1746659"/>
                  </a:lnTo>
                  <a:lnTo>
                    <a:pt x="130544" y="1706888"/>
                  </a:lnTo>
                  <a:lnTo>
                    <a:pt x="110452" y="1666208"/>
                  </a:lnTo>
                  <a:lnTo>
                    <a:pt x="91910" y="1624655"/>
                  </a:lnTo>
                  <a:lnTo>
                    <a:pt x="74955" y="1582267"/>
                  </a:lnTo>
                  <a:lnTo>
                    <a:pt x="59625" y="1539082"/>
                  </a:lnTo>
                  <a:lnTo>
                    <a:pt x="45957" y="1495137"/>
                  </a:lnTo>
                  <a:lnTo>
                    <a:pt x="33990" y="1450471"/>
                  </a:lnTo>
                  <a:lnTo>
                    <a:pt x="23761" y="1405120"/>
                  </a:lnTo>
                  <a:lnTo>
                    <a:pt x="15307" y="1359122"/>
                  </a:lnTo>
                  <a:lnTo>
                    <a:pt x="8667" y="1312515"/>
                  </a:lnTo>
                  <a:lnTo>
                    <a:pt x="3877" y="1265336"/>
                  </a:lnTo>
                  <a:lnTo>
                    <a:pt x="975" y="1217624"/>
                  </a:lnTo>
                  <a:lnTo>
                    <a:pt x="0" y="1169416"/>
                  </a:lnTo>
                  <a:close/>
                </a:path>
              </a:pathLst>
            </a:custGeom>
            <a:ln w="38100">
              <a:solidFill>
                <a:srgbClr val="2C21B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833993" y="693927"/>
              <a:ext cx="2670009" cy="2655811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458578" y="1562734"/>
              <a:ext cx="1438148" cy="997203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305532" y="920254"/>
              <a:ext cx="3527704" cy="3518395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324621" y="2177034"/>
              <a:ext cx="1420352" cy="991235"/>
            </a:xfrm>
            <a:prstGeom prst="rect">
              <a:avLst/>
            </a:prstGeom>
          </p:spPr>
        </p:pic>
      </p:grpSp>
      <p:sp>
        <p:nvSpPr>
          <p:cNvPr id="29" name="object 29"/>
          <p:cNvSpPr txBox="1"/>
          <p:nvPr/>
        </p:nvSpPr>
        <p:spPr>
          <a:xfrm>
            <a:off x="255828" y="173862"/>
            <a:ext cx="4185920" cy="14884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5" dirty="0">
                <a:solidFill>
                  <a:srgbClr val="FFFFFF"/>
                </a:solidFill>
                <a:latin typeface="Calibri"/>
                <a:cs typeface="Calibri"/>
              </a:rPr>
              <a:t>Принцип</a:t>
            </a:r>
            <a:r>
              <a:rPr sz="1600" b="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b="1" spc="-20" dirty="0">
                <a:solidFill>
                  <a:srgbClr val="FFFFFF"/>
                </a:solidFill>
                <a:latin typeface="Calibri"/>
                <a:cs typeface="Calibri"/>
              </a:rPr>
              <a:t>Госполитики:</a:t>
            </a:r>
            <a:r>
              <a:rPr sz="1600" b="1" spc="-10" dirty="0">
                <a:solidFill>
                  <a:srgbClr val="FFFFFF"/>
                </a:solidFill>
                <a:latin typeface="Calibri"/>
                <a:cs typeface="Calibri"/>
              </a:rPr>
              <a:t> единство</a:t>
            </a:r>
            <a:endParaRPr sz="1600" dirty="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</a:pPr>
            <a:r>
              <a:rPr sz="1600" b="1" spc="-10" dirty="0">
                <a:solidFill>
                  <a:srgbClr val="FFFFFF"/>
                </a:solidFill>
                <a:latin typeface="Calibri"/>
                <a:cs typeface="Calibri"/>
              </a:rPr>
              <a:t>образовательного</a:t>
            </a:r>
            <a:r>
              <a:rPr sz="1600"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Calibri"/>
                <a:cs typeface="Calibri"/>
              </a:rPr>
              <a:t>пространства</a:t>
            </a:r>
            <a:r>
              <a:rPr sz="1600" b="1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Calibri"/>
                <a:cs typeface="Calibri"/>
              </a:rPr>
              <a:t>на</a:t>
            </a:r>
            <a:r>
              <a:rPr sz="1600" b="1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FFFFFF"/>
                </a:solidFill>
                <a:latin typeface="Calibri"/>
                <a:cs typeface="Calibri"/>
              </a:rPr>
              <a:t>территории </a:t>
            </a:r>
            <a:r>
              <a:rPr sz="1600" b="1" spc="-3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FFFFFF"/>
                </a:solidFill>
                <a:latin typeface="Calibri"/>
                <a:cs typeface="Calibri"/>
              </a:rPr>
              <a:t>Российской</a:t>
            </a:r>
            <a:r>
              <a:rPr sz="1600" b="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b="1" spc="-15" dirty="0">
                <a:solidFill>
                  <a:srgbClr val="FFFFFF"/>
                </a:solidFill>
                <a:latin typeface="Calibri"/>
                <a:cs typeface="Calibri"/>
              </a:rPr>
              <a:t>Федерации,</a:t>
            </a:r>
            <a:r>
              <a:rPr sz="1600" b="1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Calibri"/>
                <a:cs typeface="Calibri"/>
              </a:rPr>
              <a:t>защита</a:t>
            </a:r>
            <a:r>
              <a:rPr sz="1600" b="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1600" b="1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Calibri"/>
                <a:cs typeface="Calibri"/>
              </a:rPr>
              <a:t>развитие</a:t>
            </a:r>
            <a:endParaRPr sz="1600" dirty="0">
              <a:latin typeface="Calibri"/>
              <a:cs typeface="Calibri"/>
            </a:endParaRPr>
          </a:p>
          <a:p>
            <a:pPr marL="12700" marR="297180">
              <a:lnSpc>
                <a:spcPct val="100000"/>
              </a:lnSpc>
            </a:pPr>
            <a:r>
              <a:rPr sz="1600" b="1" spc="-15" dirty="0">
                <a:solidFill>
                  <a:srgbClr val="FFFFFF"/>
                </a:solidFill>
                <a:latin typeface="Calibri"/>
                <a:cs typeface="Calibri"/>
              </a:rPr>
              <a:t>этнокультурных</a:t>
            </a:r>
            <a:r>
              <a:rPr sz="1600" b="1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Calibri"/>
                <a:cs typeface="Calibri"/>
              </a:rPr>
              <a:t>особенностей и</a:t>
            </a:r>
            <a:r>
              <a:rPr sz="1600" b="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Calibri"/>
                <a:cs typeface="Calibri"/>
              </a:rPr>
              <a:t>традиций </a:t>
            </a:r>
            <a:r>
              <a:rPr sz="1600" b="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FFFFFF"/>
                </a:solidFill>
                <a:latin typeface="Calibri"/>
                <a:cs typeface="Calibri"/>
              </a:rPr>
              <a:t>народов</a:t>
            </a:r>
            <a:r>
              <a:rPr sz="1600" b="1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FFFFFF"/>
                </a:solidFill>
                <a:latin typeface="Calibri"/>
                <a:cs typeface="Calibri"/>
              </a:rPr>
              <a:t>Российской</a:t>
            </a:r>
            <a:r>
              <a:rPr sz="1600" b="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b="1" spc="-15" dirty="0">
                <a:solidFill>
                  <a:srgbClr val="FFFFFF"/>
                </a:solidFill>
                <a:latin typeface="Calibri"/>
                <a:cs typeface="Calibri"/>
              </a:rPr>
              <a:t>Федерации</a:t>
            </a:r>
            <a:r>
              <a:rPr sz="1600" b="1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Calibri"/>
                <a:cs typeface="Calibri"/>
              </a:rPr>
              <a:t>в</a:t>
            </a:r>
            <a:r>
              <a:rPr sz="1600" b="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Calibri"/>
                <a:cs typeface="Calibri"/>
              </a:rPr>
              <a:t>условиях </a:t>
            </a:r>
            <a:r>
              <a:rPr sz="1600" b="1" spc="-3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Calibri"/>
                <a:cs typeface="Calibri"/>
              </a:rPr>
              <a:t>многонационального</a:t>
            </a:r>
            <a:r>
              <a:rPr sz="1600" b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FFFFFF"/>
                </a:solidFill>
                <a:latin typeface="Calibri"/>
                <a:cs typeface="Calibri"/>
              </a:rPr>
              <a:t>государства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10975369" y="2329320"/>
            <a:ext cx="890905" cy="2152650"/>
          </a:xfrm>
          <a:custGeom>
            <a:avLst/>
            <a:gdLst/>
            <a:ahLst/>
            <a:cxnLst/>
            <a:rect l="l" t="t" r="r" b="b"/>
            <a:pathLst>
              <a:path w="890904" h="2152650">
                <a:moveTo>
                  <a:pt x="180838" y="0"/>
                </a:moveTo>
                <a:lnTo>
                  <a:pt x="141829" y="7479"/>
                </a:lnTo>
                <a:lnTo>
                  <a:pt x="78948" y="36689"/>
                </a:lnTo>
                <a:lnTo>
                  <a:pt x="31593" y="83806"/>
                </a:lnTo>
                <a:lnTo>
                  <a:pt x="11378" y="120977"/>
                </a:lnTo>
                <a:lnTo>
                  <a:pt x="843" y="161244"/>
                </a:lnTo>
                <a:lnTo>
                  <a:pt x="0" y="204606"/>
                </a:lnTo>
                <a:lnTo>
                  <a:pt x="8860" y="251065"/>
                </a:lnTo>
                <a:lnTo>
                  <a:pt x="26056" y="295066"/>
                </a:lnTo>
                <a:lnTo>
                  <a:pt x="50230" y="331233"/>
                </a:lnTo>
                <a:lnTo>
                  <a:pt x="81405" y="359542"/>
                </a:lnTo>
                <a:lnTo>
                  <a:pt x="119604" y="379970"/>
                </a:lnTo>
                <a:lnTo>
                  <a:pt x="183580" y="393860"/>
                </a:lnTo>
                <a:lnTo>
                  <a:pt x="216509" y="392489"/>
                </a:lnTo>
                <a:lnTo>
                  <a:pt x="287133" y="371387"/>
                </a:lnTo>
                <a:lnTo>
                  <a:pt x="345616" y="325997"/>
                </a:lnTo>
                <a:lnTo>
                  <a:pt x="358827" y="306695"/>
                </a:lnTo>
                <a:lnTo>
                  <a:pt x="118334" y="306691"/>
                </a:lnTo>
                <a:lnTo>
                  <a:pt x="99119" y="304547"/>
                </a:lnTo>
                <a:lnTo>
                  <a:pt x="54453" y="286117"/>
                </a:lnTo>
                <a:lnTo>
                  <a:pt x="28418" y="244715"/>
                </a:lnTo>
                <a:lnTo>
                  <a:pt x="24864" y="225188"/>
                </a:lnTo>
                <a:lnTo>
                  <a:pt x="25798" y="206805"/>
                </a:lnTo>
                <a:lnTo>
                  <a:pt x="61759" y="152417"/>
                </a:lnTo>
                <a:lnTo>
                  <a:pt x="124537" y="117175"/>
                </a:lnTo>
                <a:lnTo>
                  <a:pt x="166594" y="102983"/>
                </a:lnTo>
                <a:lnTo>
                  <a:pt x="235809" y="88806"/>
                </a:lnTo>
                <a:lnTo>
                  <a:pt x="264856" y="87534"/>
                </a:lnTo>
                <a:lnTo>
                  <a:pt x="354181" y="87534"/>
                </a:lnTo>
                <a:lnTo>
                  <a:pt x="345537" y="72788"/>
                </a:lnTo>
                <a:lnTo>
                  <a:pt x="320581" y="45714"/>
                </a:lnTo>
                <a:lnTo>
                  <a:pt x="289530" y="23735"/>
                </a:lnTo>
                <a:lnTo>
                  <a:pt x="254664" y="8139"/>
                </a:lnTo>
                <a:lnTo>
                  <a:pt x="218441" y="224"/>
                </a:lnTo>
                <a:lnTo>
                  <a:pt x="180838" y="0"/>
                </a:lnTo>
                <a:close/>
              </a:path>
              <a:path w="890904" h="2152650">
                <a:moveTo>
                  <a:pt x="354181" y="87534"/>
                </a:moveTo>
                <a:lnTo>
                  <a:pt x="264856" y="87534"/>
                </a:lnTo>
                <a:lnTo>
                  <a:pt x="290165" y="90156"/>
                </a:lnTo>
                <a:lnTo>
                  <a:pt x="316029" y="98113"/>
                </a:lnTo>
                <a:lnTo>
                  <a:pt x="351565" y="128125"/>
                </a:lnTo>
                <a:lnTo>
                  <a:pt x="364761" y="176214"/>
                </a:lnTo>
                <a:lnTo>
                  <a:pt x="363481" y="188821"/>
                </a:lnTo>
                <a:lnTo>
                  <a:pt x="345870" y="225347"/>
                </a:lnTo>
                <a:lnTo>
                  <a:pt x="302115" y="260207"/>
                </a:lnTo>
                <a:lnTo>
                  <a:pt x="251148" y="281872"/>
                </a:lnTo>
                <a:lnTo>
                  <a:pt x="189807" y="299368"/>
                </a:lnTo>
                <a:lnTo>
                  <a:pt x="139809" y="306695"/>
                </a:lnTo>
                <a:lnTo>
                  <a:pt x="358829" y="306691"/>
                </a:lnTo>
                <a:lnTo>
                  <a:pt x="367000" y="294753"/>
                </a:lnTo>
                <a:lnTo>
                  <a:pt x="381714" y="259580"/>
                </a:lnTo>
                <a:lnTo>
                  <a:pt x="388320" y="222442"/>
                </a:lnTo>
                <a:lnTo>
                  <a:pt x="386806" y="183328"/>
                </a:lnTo>
                <a:lnTo>
                  <a:pt x="377160" y="142226"/>
                </a:lnTo>
                <a:lnTo>
                  <a:pt x="364396" y="104959"/>
                </a:lnTo>
                <a:lnTo>
                  <a:pt x="354181" y="87534"/>
                </a:lnTo>
                <a:close/>
              </a:path>
              <a:path w="890904" h="2152650">
                <a:moveTo>
                  <a:pt x="268448" y="1092313"/>
                </a:moveTo>
                <a:lnTo>
                  <a:pt x="258669" y="1095107"/>
                </a:lnTo>
                <a:lnTo>
                  <a:pt x="311755" y="1281035"/>
                </a:lnTo>
                <a:lnTo>
                  <a:pt x="321534" y="1278241"/>
                </a:lnTo>
                <a:lnTo>
                  <a:pt x="319121" y="1269859"/>
                </a:lnTo>
                <a:lnTo>
                  <a:pt x="316482" y="1258570"/>
                </a:lnTo>
                <a:lnTo>
                  <a:pt x="315438" y="1248888"/>
                </a:lnTo>
                <a:lnTo>
                  <a:pt x="316013" y="1240801"/>
                </a:lnTo>
                <a:lnTo>
                  <a:pt x="318232" y="1234299"/>
                </a:lnTo>
                <a:lnTo>
                  <a:pt x="358618" y="1213090"/>
                </a:lnTo>
                <a:lnTo>
                  <a:pt x="592552" y="1146288"/>
                </a:lnTo>
                <a:lnTo>
                  <a:pt x="656866" y="1140787"/>
                </a:lnTo>
                <a:lnTo>
                  <a:pt x="654824" y="1133635"/>
                </a:lnTo>
                <a:lnTo>
                  <a:pt x="299370" y="1133635"/>
                </a:lnTo>
                <a:lnTo>
                  <a:pt x="291943" y="1132826"/>
                </a:lnTo>
                <a:lnTo>
                  <a:pt x="285821" y="1129780"/>
                </a:lnTo>
                <a:lnTo>
                  <a:pt x="280402" y="1123888"/>
                </a:lnTo>
                <a:lnTo>
                  <a:pt x="275673" y="1115163"/>
                </a:lnTo>
                <a:lnTo>
                  <a:pt x="271623" y="1103616"/>
                </a:lnTo>
                <a:lnTo>
                  <a:pt x="268448" y="1092313"/>
                </a:lnTo>
                <a:close/>
              </a:path>
              <a:path w="890904" h="2152650">
                <a:moveTo>
                  <a:pt x="656866" y="1140787"/>
                </a:moveTo>
                <a:lnTo>
                  <a:pt x="628699" y="1140787"/>
                </a:lnTo>
                <a:lnTo>
                  <a:pt x="635986" y="1142478"/>
                </a:lnTo>
                <a:lnTo>
                  <a:pt x="641772" y="1146218"/>
                </a:lnTo>
                <a:lnTo>
                  <a:pt x="646939" y="1152495"/>
                </a:lnTo>
                <a:lnTo>
                  <a:pt x="651488" y="1161319"/>
                </a:lnTo>
                <a:lnTo>
                  <a:pt x="655417" y="1172704"/>
                </a:lnTo>
                <a:lnTo>
                  <a:pt x="658211" y="1182102"/>
                </a:lnTo>
                <a:lnTo>
                  <a:pt x="667863" y="1179308"/>
                </a:lnTo>
                <a:lnTo>
                  <a:pt x="656866" y="1140787"/>
                </a:lnTo>
                <a:close/>
              </a:path>
              <a:path w="890904" h="2152650">
                <a:moveTo>
                  <a:pt x="595023" y="924165"/>
                </a:moveTo>
                <a:lnTo>
                  <a:pt x="569946" y="924165"/>
                </a:lnTo>
                <a:lnTo>
                  <a:pt x="605887" y="1049895"/>
                </a:lnTo>
                <a:lnTo>
                  <a:pt x="334107" y="1127492"/>
                </a:lnTo>
                <a:lnTo>
                  <a:pt x="320464" y="1130968"/>
                </a:lnTo>
                <a:lnTo>
                  <a:pt x="308881" y="1133016"/>
                </a:lnTo>
                <a:lnTo>
                  <a:pt x="299370" y="1133635"/>
                </a:lnTo>
                <a:lnTo>
                  <a:pt x="654824" y="1133635"/>
                </a:lnTo>
                <a:lnTo>
                  <a:pt x="595023" y="924165"/>
                </a:lnTo>
                <a:close/>
              </a:path>
              <a:path w="890904" h="2152650">
                <a:moveTo>
                  <a:pt x="207996" y="880985"/>
                </a:moveTo>
                <a:lnTo>
                  <a:pt x="198344" y="883652"/>
                </a:lnTo>
                <a:lnTo>
                  <a:pt x="251430" y="1069834"/>
                </a:lnTo>
                <a:lnTo>
                  <a:pt x="261209" y="1067167"/>
                </a:lnTo>
                <a:lnTo>
                  <a:pt x="258161" y="1056372"/>
                </a:lnTo>
                <a:lnTo>
                  <a:pt x="255635" y="1045590"/>
                </a:lnTo>
                <a:lnTo>
                  <a:pt x="254716" y="1036321"/>
                </a:lnTo>
                <a:lnTo>
                  <a:pt x="255393" y="1028600"/>
                </a:lnTo>
                <a:lnTo>
                  <a:pt x="257653" y="1022463"/>
                </a:lnTo>
                <a:lnTo>
                  <a:pt x="298166" y="1001762"/>
                </a:lnTo>
                <a:lnTo>
                  <a:pt x="569946" y="924165"/>
                </a:lnTo>
                <a:lnTo>
                  <a:pt x="595023" y="924165"/>
                </a:lnTo>
                <a:lnTo>
                  <a:pt x="594477" y="922254"/>
                </a:lnTo>
                <a:lnTo>
                  <a:pt x="236009" y="922254"/>
                </a:lnTo>
                <a:lnTo>
                  <a:pt x="229078" y="920609"/>
                </a:lnTo>
                <a:lnTo>
                  <a:pt x="223764" y="916967"/>
                </a:lnTo>
                <a:lnTo>
                  <a:pt x="219045" y="911004"/>
                </a:lnTo>
                <a:lnTo>
                  <a:pt x="214897" y="902731"/>
                </a:lnTo>
                <a:lnTo>
                  <a:pt x="211298" y="892161"/>
                </a:lnTo>
                <a:lnTo>
                  <a:pt x="207996" y="880985"/>
                </a:lnTo>
                <a:close/>
              </a:path>
              <a:path w="890904" h="2152650">
                <a:moveTo>
                  <a:pt x="554452" y="782052"/>
                </a:moveTo>
                <a:lnTo>
                  <a:pt x="544673" y="784846"/>
                </a:lnTo>
                <a:lnTo>
                  <a:pt x="547975" y="796149"/>
                </a:lnTo>
                <a:lnTo>
                  <a:pt x="550499" y="807436"/>
                </a:lnTo>
                <a:lnTo>
                  <a:pt x="522120" y="844744"/>
                </a:lnTo>
                <a:lnTo>
                  <a:pt x="273782" y="916164"/>
                </a:lnTo>
                <a:lnTo>
                  <a:pt x="236009" y="922254"/>
                </a:lnTo>
                <a:lnTo>
                  <a:pt x="594477" y="922254"/>
                </a:lnTo>
                <a:lnTo>
                  <a:pt x="554452" y="782052"/>
                </a:lnTo>
                <a:close/>
              </a:path>
              <a:path w="890904" h="2152650">
                <a:moveTo>
                  <a:pt x="300037" y="417701"/>
                </a:moveTo>
                <a:lnTo>
                  <a:pt x="261082" y="425182"/>
                </a:lnTo>
                <a:lnTo>
                  <a:pt x="198201" y="454344"/>
                </a:lnTo>
                <a:lnTo>
                  <a:pt x="150846" y="501509"/>
                </a:lnTo>
                <a:lnTo>
                  <a:pt x="130631" y="538608"/>
                </a:lnTo>
                <a:lnTo>
                  <a:pt x="120096" y="578852"/>
                </a:lnTo>
                <a:lnTo>
                  <a:pt x="119253" y="622238"/>
                </a:lnTo>
                <a:lnTo>
                  <a:pt x="128113" y="668768"/>
                </a:lnTo>
                <a:lnTo>
                  <a:pt x="145307" y="712751"/>
                </a:lnTo>
                <a:lnTo>
                  <a:pt x="169467" y="748889"/>
                </a:lnTo>
                <a:lnTo>
                  <a:pt x="200604" y="777192"/>
                </a:lnTo>
                <a:lnTo>
                  <a:pt x="238730" y="797673"/>
                </a:lnTo>
                <a:lnTo>
                  <a:pt x="302817" y="811516"/>
                </a:lnTo>
                <a:lnTo>
                  <a:pt x="335760" y="810138"/>
                </a:lnTo>
                <a:lnTo>
                  <a:pt x="406386" y="789070"/>
                </a:lnTo>
                <a:lnTo>
                  <a:pt x="464869" y="743592"/>
                </a:lnTo>
                <a:lnTo>
                  <a:pt x="478001" y="724394"/>
                </a:lnTo>
                <a:lnTo>
                  <a:pt x="237587" y="724394"/>
                </a:lnTo>
                <a:lnTo>
                  <a:pt x="218372" y="722249"/>
                </a:lnTo>
                <a:lnTo>
                  <a:pt x="173706" y="703693"/>
                </a:lnTo>
                <a:lnTo>
                  <a:pt x="147671" y="662291"/>
                </a:lnTo>
                <a:lnTo>
                  <a:pt x="144117" y="642784"/>
                </a:lnTo>
                <a:lnTo>
                  <a:pt x="145051" y="624445"/>
                </a:lnTo>
                <a:lnTo>
                  <a:pt x="181012" y="570049"/>
                </a:lnTo>
                <a:lnTo>
                  <a:pt x="243790" y="534806"/>
                </a:lnTo>
                <a:lnTo>
                  <a:pt x="285847" y="520686"/>
                </a:lnTo>
                <a:lnTo>
                  <a:pt x="355062" y="506493"/>
                </a:lnTo>
                <a:lnTo>
                  <a:pt x="384109" y="505184"/>
                </a:lnTo>
                <a:lnTo>
                  <a:pt x="473428" y="505184"/>
                </a:lnTo>
                <a:lnTo>
                  <a:pt x="464790" y="490428"/>
                </a:lnTo>
                <a:lnTo>
                  <a:pt x="439834" y="463309"/>
                </a:lnTo>
                <a:lnTo>
                  <a:pt x="408783" y="441311"/>
                </a:lnTo>
                <a:lnTo>
                  <a:pt x="373899" y="425789"/>
                </a:lnTo>
                <a:lnTo>
                  <a:pt x="337647" y="417911"/>
                </a:lnTo>
                <a:lnTo>
                  <a:pt x="300037" y="417701"/>
                </a:lnTo>
                <a:close/>
              </a:path>
              <a:path w="890904" h="2152650">
                <a:moveTo>
                  <a:pt x="473428" y="505184"/>
                </a:moveTo>
                <a:lnTo>
                  <a:pt x="384109" y="505184"/>
                </a:lnTo>
                <a:lnTo>
                  <a:pt x="409418" y="507732"/>
                </a:lnTo>
                <a:lnTo>
                  <a:pt x="435282" y="515707"/>
                </a:lnTo>
                <a:lnTo>
                  <a:pt x="470818" y="545754"/>
                </a:lnTo>
                <a:lnTo>
                  <a:pt x="484014" y="593901"/>
                </a:lnTo>
                <a:lnTo>
                  <a:pt x="482734" y="606522"/>
                </a:lnTo>
                <a:lnTo>
                  <a:pt x="465123" y="643002"/>
                </a:lnTo>
                <a:lnTo>
                  <a:pt x="421368" y="677838"/>
                </a:lnTo>
                <a:lnTo>
                  <a:pt x="370401" y="699504"/>
                </a:lnTo>
                <a:lnTo>
                  <a:pt x="309060" y="717053"/>
                </a:lnTo>
                <a:lnTo>
                  <a:pt x="259062" y="724344"/>
                </a:lnTo>
                <a:lnTo>
                  <a:pt x="237587" y="724394"/>
                </a:lnTo>
                <a:lnTo>
                  <a:pt x="478001" y="724394"/>
                </a:lnTo>
                <a:lnTo>
                  <a:pt x="486253" y="712329"/>
                </a:lnTo>
                <a:lnTo>
                  <a:pt x="500967" y="677229"/>
                </a:lnTo>
                <a:lnTo>
                  <a:pt x="507573" y="640129"/>
                </a:lnTo>
                <a:lnTo>
                  <a:pt x="506059" y="601029"/>
                </a:lnTo>
                <a:lnTo>
                  <a:pt x="496413" y="559929"/>
                </a:lnTo>
                <a:lnTo>
                  <a:pt x="483649" y="522642"/>
                </a:lnTo>
                <a:lnTo>
                  <a:pt x="473428" y="505184"/>
                </a:lnTo>
                <a:close/>
              </a:path>
              <a:path w="890904" h="2152650">
                <a:moveTo>
                  <a:pt x="682922" y="1758568"/>
                </a:moveTo>
                <a:lnTo>
                  <a:pt x="643987" y="1766048"/>
                </a:lnTo>
                <a:lnTo>
                  <a:pt x="581042" y="1795210"/>
                </a:lnTo>
                <a:lnTo>
                  <a:pt x="533624" y="1842375"/>
                </a:lnTo>
                <a:lnTo>
                  <a:pt x="513429" y="1879474"/>
                </a:lnTo>
                <a:lnTo>
                  <a:pt x="502937" y="1919718"/>
                </a:lnTo>
                <a:lnTo>
                  <a:pt x="502138" y="1963104"/>
                </a:lnTo>
                <a:lnTo>
                  <a:pt x="511018" y="2009634"/>
                </a:lnTo>
                <a:lnTo>
                  <a:pt x="528159" y="2053617"/>
                </a:lnTo>
                <a:lnTo>
                  <a:pt x="552324" y="2089755"/>
                </a:lnTo>
                <a:lnTo>
                  <a:pt x="583491" y="2118058"/>
                </a:lnTo>
                <a:lnTo>
                  <a:pt x="621635" y="2138539"/>
                </a:lnTo>
                <a:lnTo>
                  <a:pt x="685674" y="2152382"/>
                </a:lnTo>
                <a:lnTo>
                  <a:pt x="718611" y="2151004"/>
                </a:lnTo>
                <a:lnTo>
                  <a:pt x="789217" y="2129936"/>
                </a:lnTo>
                <a:lnTo>
                  <a:pt x="847649" y="2084458"/>
                </a:lnTo>
                <a:lnTo>
                  <a:pt x="860779" y="2065260"/>
                </a:lnTo>
                <a:lnTo>
                  <a:pt x="620492" y="2065260"/>
                </a:lnTo>
                <a:lnTo>
                  <a:pt x="601275" y="2063116"/>
                </a:lnTo>
                <a:lnTo>
                  <a:pt x="556484" y="2044686"/>
                </a:lnTo>
                <a:lnTo>
                  <a:pt x="530449" y="2003157"/>
                </a:lnTo>
                <a:lnTo>
                  <a:pt x="526948" y="1983704"/>
                </a:lnTo>
                <a:lnTo>
                  <a:pt x="527877" y="1965358"/>
                </a:lnTo>
                <a:lnTo>
                  <a:pt x="563808" y="1910915"/>
                </a:lnTo>
                <a:lnTo>
                  <a:pt x="626621" y="1875672"/>
                </a:lnTo>
                <a:lnTo>
                  <a:pt x="668625" y="1861552"/>
                </a:lnTo>
                <a:lnTo>
                  <a:pt x="737887" y="1847375"/>
                </a:lnTo>
                <a:lnTo>
                  <a:pt x="766905" y="1846103"/>
                </a:lnTo>
                <a:lnTo>
                  <a:pt x="856297" y="1846103"/>
                </a:lnTo>
                <a:lnTo>
                  <a:pt x="847663" y="1831357"/>
                </a:lnTo>
                <a:lnTo>
                  <a:pt x="822684" y="1804283"/>
                </a:lnTo>
                <a:lnTo>
                  <a:pt x="791561" y="1782304"/>
                </a:lnTo>
                <a:lnTo>
                  <a:pt x="756697" y="1766708"/>
                </a:lnTo>
                <a:lnTo>
                  <a:pt x="720488" y="1758793"/>
                </a:lnTo>
                <a:lnTo>
                  <a:pt x="682922" y="1758568"/>
                </a:lnTo>
                <a:close/>
              </a:path>
              <a:path w="890904" h="2152650">
                <a:moveTo>
                  <a:pt x="856297" y="1846103"/>
                </a:moveTo>
                <a:lnTo>
                  <a:pt x="766905" y="1846103"/>
                </a:lnTo>
                <a:lnTo>
                  <a:pt x="792196" y="1848725"/>
                </a:lnTo>
                <a:lnTo>
                  <a:pt x="818078" y="1856628"/>
                </a:lnTo>
                <a:lnTo>
                  <a:pt x="853650" y="1886676"/>
                </a:lnTo>
                <a:lnTo>
                  <a:pt x="866856" y="1934783"/>
                </a:lnTo>
                <a:lnTo>
                  <a:pt x="865584" y="1947390"/>
                </a:lnTo>
                <a:lnTo>
                  <a:pt x="848012" y="1983916"/>
                </a:lnTo>
                <a:lnTo>
                  <a:pt x="804201" y="2018758"/>
                </a:lnTo>
                <a:lnTo>
                  <a:pt x="753250" y="2040387"/>
                </a:lnTo>
                <a:lnTo>
                  <a:pt x="691911" y="2057919"/>
                </a:lnTo>
                <a:lnTo>
                  <a:pt x="641949" y="2065210"/>
                </a:lnTo>
                <a:lnTo>
                  <a:pt x="620492" y="2065260"/>
                </a:lnTo>
                <a:lnTo>
                  <a:pt x="860779" y="2065260"/>
                </a:lnTo>
                <a:lnTo>
                  <a:pt x="869031" y="2053195"/>
                </a:lnTo>
                <a:lnTo>
                  <a:pt x="883798" y="2018095"/>
                </a:lnTo>
                <a:lnTo>
                  <a:pt x="890398" y="1980995"/>
                </a:lnTo>
                <a:lnTo>
                  <a:pt x="888855" y="1941895"/>
                </a:lnTo>
                <a:lnTo>
                  <a:pt x="879191" y="1900795"/>
                </a:lnTo>
                <a:lnTo>
                  <a:pt x="866499" y="1863528"/>
                </a:lnTo>
                <a:lnTo>
                  <a:pt x="856297" y="1846103"/>
                </a:lnTo>
                <a:close/>
              </a:path>
              <a:path w="890904" h="2152650">
                <a:moveTo>
                  <a:pt x="397732" y="1463923"/>
                </a:moveTo>
                <a:lnTo>
                  <a:pt x="277052" y="1463923"/>
                </a:lnTo>
                <a:lnTo>
                  <a:pt x="300007" y="1465851"/>
                </a:lnTo>
                <a:lnTo>
                  <a:pt x="321057" y="1472114"/>
                </a:lnTo>
                <a:lnTo>
                  <a:pt x="357161" y="1497308"/>
                </a:lnTo>
                <a:lnTo>
                  <a:pt x="383172" y="1537503"/>
                </a:lnTo>
                <a:lnTo>
                  <a:pt x="419959" y="1660003"/>
                </a:lnTo>
                <a:lnTo>
                  <a:pt x="426340" y="1709533"/>
                </a:lnTo>
                <a:lnTo>
                  <a:pt x="422888" y="1731583"/>
                </a:lnTo>
                <a:lnTo>
                  <a:pt x="403338" y="1769776"/>
                </a:lnTo>
                <a:lnTo>
                  <a:pt x="370572" y="1797347"/>
                </a:lnTo>
                <a:lnTo>
                  <a:pt x="349474" y="1806942"/>
                </a:lnTo>
                <a:lnTo>
                  <a:pt x="352268" y="1816594"/>
                </a:lnTo>
                <a:lnTo>
                  <a:pt x="465933" y="1784082"/>
                </a:lnTo>
                <a:lnTo>
                  <a:pt x="463502" y="1774320"/>
                </a:lnTo>
                <a:lnTo>
                  <a:pt x="462107" y="1765428"/>
                </a:lnTo>
                <a:lnTo>
                  <a:pt x="477569" y="1728071"/>
                </a:lnTo>
                <a:lnTo>
                  <a:pt x="741142" y="1650732"/>
                </a:lnTo>
                <a:lnTo>
                  <a:pt x="743260" y="1650224"/>
                </a:lnTo>
                <a:lnTo>
                  <a:pt x="448534" y="1650224"/>
                </a:lnTo>
                <a:lnTo>
                  <a:pt x="396972" y="1491728"/>
                </a:lnTo>
                <a:lnTo>
                  <a:pt x="475798" y="1491728"/>
                </a:lnTo>
                <a:lnTo>
                  <a:pt x="439092" y="1485241"/>
                </a:lnTo>
                <a:lnTo>
                  <a:pt x="407354" y="1471677"/>
                </a:lnTo>
                <a:lnTo>
                  <a:pt x="397732" y="1463923"/>
                </a:lnTo>
                <a:close/>
              </a:path>
              <a:path w="890904" h="2152650">
                <a:moveTo>
                  <a:pt x="801130" y="1646239"/>
                </a:moveTo>
                <a:lnTo>
                  <a:pt x="765399" y="1646239"/>
                </a:lnTo>
                <a:lnTo>
                  <a:pt x="774253" y="1646749"/>
                </a:lnTo>
                <a:lnTo>
                  <a:pt x="780893" y="1649081"/>
                </a:lnTo>
                <a:lnTo>
                  <a:pt x="786465" y="1653887"/>
                </a:lnTo>
                <a:lnTo>
                  <a:pt x="791942" y="1662003"/>
                </a:lnTo>
                <a:lnTo>
                  <a:pt x="797323" y="1673405"/>
                </a:lnTo>
                <a:lnTo>
                  <a:pt x="802610" y="1688070"/>
                </a:lnTo>
                <a:lnTo>
                  <a:pt x="812262" y="1685276"/>
                </a:lnTo>
                <a:lnTo>
                  <a:pt x="801130" y="1646239"/>
                </a:lnTo>
                <a:close/>
              </a:path>
              <a:path w="890904" h="2152650">
                <a:moveTo>
                  <a:pt x="752434" y="1475472"/>
                </a:moveTo>
                <a:lnTo>
                  <a:pt x="727426" y="1475472"/>
                </a:lnTo>
                <a:lnTo>
                  <a:pt x="752953" y="1565007"/>
                </a:lnTo>
                <a:lnTo>
                  <a:pt x="456662" y="1649589"/>
                </a:lnTo>
                <a:lnTo>
                  <a:pt x="448534" y="1650224"/>
                </a:lnTo>
                <a:lnTo>
                  <a:pt x="743260" y="1650224"/>
                </a:lnTo>
                <a:lnTo>
                  <a:pt x="754354" y="1647563"/>
                </a:lnTo>
                <a:lnTo>
                  <a:pt x="765399" y="1646239"/>
                </a:lnTo>
                <a:lnTo>
                  <a:pt x="801130" y="1646239"/>
                </a:lnTo>
                <a:lnTo>
                  <a:pt x="752434" y="1475472"/>
                </a:lnTo>
                <a:close/>
              </a:path>
              <a:path w="890904" h="2152650">
                <a:moveTo>
                  <a:pt x="475798" y="1491728"/>
                </a:moveTo>
                <a:lnTo>
                  <a:pt x="396972" y="1491728"/>
                </a:lnTo>
                <a:lnTo>
                  <a:pt x="412924" y="1499965"/>
                </a:lnTo>
                <a:lnTo>
                  <a:pt x="429912" y="1506571"/>
                </a:lnTo>
                <a:lnTo>
                  <a:pt x="447925" y="1511534"/>
                </a:lnTo>
                <a:lnTo>
                  <a:pt x="466949" y="1514842"/>
                </a:lnTo>
                <a:lnTo>
                  <a:pt x="488053" y="1516534"/>
                </a:lnTo>
                <a:lnTo>
                  <a:pt x="512145" y="1516477"/>
                </a:lnTo>
                <a:lnTo>
                  <a:pt x="569438" y="1511159"/>
                </a:lnTo>
                <a:lnTo>
                  <a:pt x="633049" y="1500014"/>
                </a:lnTo>
                <a:lnTo>
                  <a:pt x="665190" y="1492597"/>
                </a:lnTo>
                <a:lnTo>
                  <a:pt x="521239" y="1492597"/>
                </a:lnTo>
                <a:lnTo>
                  <a:pt x="477236" y="1491982"/>
                </a:lnTo>
                <a:lnTo>
                  <a:pt x="475798" y="1491728"/>
                </a:lnTo>
                <a:close/>
              </a:path>
              <a:path w="890904" h="2152650">
                <a:moveTo>
                  <a:pt x="728315" y="1390890"/>
                </a:moveTo>
                <a:lnTo>
                  <a:pt x="718536" y="1393684"/>
                </a:lnTo>
                <a:lnTo>
                  <a:pt x="722318" y="1409571"/>
                </a:lnTo>
                <a:lnTo>
                  <a:pt x="724124" y="1422767"/>
                </a:lnTo>
                <a:lnTo>
                  <a:pt x="698779" y="1458202"/>
                </a:lnTo>
                <a:lnTo>
                  <a:pt x="625201" y="1478016"/>
                </a:lnTo>
                <a:lnTo>
                  <a:pt x="570565" y="1487949"/>
                </a:lnTo>
                <a:lnTo>
                  <a:pt x="521239" y="1492597"/>
                </a:lnTo>
                <a:lnTo>
                  <a:pt x="665190" y="1492597"/>
                </a:lnTo>
                <a:lnTo>
                  <a:pt x="696946" y="1484108"/>
                </a:lnTo>
                <a:lnTo>
                  <a:pt x="727426" y="1475472"/>
                </a:lnTo>
                <a:lnTo>
                  <a:pt x="752434" y="1475472"/>
                </a:lnTo>
                <a:lnTo>
                  <a:pt x="728315" y="1390890"/>
                </a:lnTo>
                <a:close/>
              </a:path>
              <a:path w="890904" h="2152650">
                <a:moveTo>
                  <a:pt x="363190" y="1424037"/>
                </a:moveTo>
                <a:lnTo>
                  <a:pt x="249398" y="1456549"/>
                </a:lnTo>
                <a:lnTo>
                  <a:pt x="252192" y="1466328"/>
                </a:lnTo>
                <a:lnTo>
                  <a:pt x="277052" y="1463923"/>
                </a:lnTo>
                <a:lnTo>
                  <a:pt x="397732" y="1463923"/>
                </a:lnTo>
                <a:lnTo>
                  <a:pt x="382045" y="1451280"/>
                </a:lnTo>
                <a:lnTo>
                  <a:pt x="363190" y="1424037"/>
                </a:lnTo>
                <a:close/>
              </a:path>
            </a:pathLst>
          </a:custGeom>
          <a:solidFill>
            <a:srgbClr val="50499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 txBox="1"/>
          <p:nvPr/>
        </p:nvSpPr>
        <p:spPr>
          <a:xfrm>
            <a:off x="5086350" y="2564968"/>
            <a:ext cx="5486400" cy="1489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778375" algn="l"/>
              </a:tabLst>
            </a:pPr>
            <a:r>
              <a:rPr sz="9600" b="1" dirty="0">
                <a:solidFill>
                  <a:srgbClr val="7A77C3"/>
                </a:solidFill>
                <a:latin typeface="Times New Roman"/>
                <a:cs typeface="Times New Roman"/>
              </a:rPr>
              <a:t>+	=</a:t>
            </a:r>
            <a:endParaRPr sz="96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chemeClr val="tx2">
              <a:lumMod val="75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0037445" cy="6858000"/>
            <a:chOff x="0" y="0"/>
            <a:chExt cx="10037445" cy="6858000"/>
          </a:xfrm>
          <a:solidFill>
            <a:schemeClr val="accent1">
              <a:lumMod val="60000"/>
              <a:lumOff val="40000"/>
            </a:schemeClr>
          </a:solidFill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86480" y="3461154"/>
              <a:ext cx="6950964" cy="3389629"/>
            </a:xfrm>
            <a:prstGeom prst="rect">
              <a:avLst/>
            </a:prstGeom>
            <a:grpFill/>
          </p:spPr>
        </p:pic>
        <p:sp>
          <p:nvSpPr>
            <p:cNvPr id="5" name="object 5"/>
            <p:cNvSpPr/>
            <p:nvPr/>
          </p:nvSpPr>
          <p:spPr>
            <a:xfrm>
              <a:off x="0" y="0"/>
              <a:ext cx="6562090" cy="6858000"/>
            </a:xfrm>
            <a:custGeom>
              <a:avLst/>
              <a:gdLst/>
              <a:ahLst/>
              <a:cxnLst/>
              <a:rect l="l" t="t" r="r" b="b"/>
              <a:pathLst>
                <a:path w="6562090" h="6858000">
                  <a:moveTo>
                    <a:pt x="5348948" y="0"/>
                  </a:moveTo>
                  <a:lnTo>
                    <a:pt x="0" y="0"/>
                  </a:lnTo>
                  <a:lnTo>
                    <a:pt x="0" y="6857996"/>
                  </a:lnTo>
                  <a:lnTo>
                    <a:pt x="5375503" y="6857996"/>
                  </a:lnTo>
                  <a:lnTo>
                    <a:pt x="6562090" y="3491484"/>
                  </a:lnTo>
                  <a:lnTo>
                    <a:pt x="534894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3017838" y="2783012"/>
            <a:ext cx="2334260" cy="1215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1403985" algn="r">
              <a:lnSpc>
                <a:spcPct val="100000"/>
              </a:lnSpc>
              <a:spcBef>
                <a:spcPts val="105"/>
              </a:spcBef>
              <a:tabLst>
                <a:tab pos="562610" algn="l"/>
              </a:tabLst>
            </a:pPr>
            <a:r>
              <a:rPr sz="2600" spc="-5" dirty="0">
                <a:solidFill>
                  <a:srgbClr val="3B3770"/>
                </a:solidFill>
                <a:latin typeface="Microsoft Sans Serif"/>
                <a:cs typeface="Microsoft Sans Serif"/>
              </a:rPr>
              <a:t>видах  </a:t>
            </a:r>
            <a:r>
              <a:rPr sz="2600" dirty="0">
                <a:solidFill>
                  <a:srgbClr val="3B3770"/>
                </a:solidFill>
                <a:latin typeface="Microsoft Sans Serif"/>
                <a:cs typeface="Microsoft Sans Serif"/>
              </a:rPr>
              <a:t>и	</a:t>
            </a:r>
            <a:r>
              <a:rPr sz="2600" spc="-25" dirty="0">
                <a:solidFill>
                  <a:srgbClr val="3B3770"/>
                </a:solidFill>
                <a:latin typeface="Microsoft Sans Serif"/>
                <a:cs typeface="Microsoft Sans Serif"/>
              </a:rPr>
              <a:t>о</a:t>
            </a:r>
            <a:r>
              <a:rPr sz="2600" dirty="0">
                <a:solidFill>
                  <a:srgbClr val="3B3770"/>
                </a:solidFill>
                <a:latin typeface="Microsoft Sans Serif"/>
                <a:cs typeface="Microsoft Sans Serif"/>
              </a:rPr>
              <a:t>х</a:t>
            </a:r>
            <a:r>
              <a:rPr sz="2600" spc="-25" dirty="0">
                <a:solidFill>
                  <a:srgbClr val="3B3770"/>
                </a:solidFill>
                <a:latin typeface="Microsoft Sans Serif"/>
                <a:cs typeface="Microsoft Sans Serif"/>
              </a:rPr>
              <a:t>в</a:t>
            </a:r>
            <a:r>
              <a:rPr sz="2600" spc="-60" dirty="0">
                <a:solidFill>
                  <a:srgbClr val="3B3770"/>
                </a:solidFill>
                <a:latin typeface="Microsoft Sans Serif"/>
                <a:cs typeface="Microsoft Sans Serif"/>
              </a:rPr>
              <a:t>а</a:t>
            </a:r>
            <a:r>
              <a:rPr sz="2600" dirty="0">
                <a:solidFill>
                  <a:srgbClr val="3B3770"/>
                </a:solidFill>
                <a:latin typeface="Microsoft Sans Serif"/>
                <a:cs typeface="Microsoft Sans Serif"/>
              </a:rPr>
              <a:t>ты</a:t>
            </a:r>
            <a:r>
              <a:rPr sz="2600" spc="-35" dirty="0">
                <a:solidFill>
                  <a:srgbClr val="3B3770"/>
                </a:solidFill>
                <a:latin typeface="Microsoft Sans Serif"/>
                <a:cs typeface="Microsoft Sans Serif"/>
              </a:rPr>
              <a:t>в</a:t>
            </a:r>
            <a:r>
              <a:rPr sz="2600" spc="-60" dirty="0">
                <a:solidFill>
                  <a:srgbClr val="3B3770"/>
                </a:solidFill>
                <a:latin typeface="Microsoft Sans Serif"/>
                <a:cs typeface="Microsoft Sans Serif"/>
              </a:rPr>
              <a:t>а</a:t>
            </a:r>
            <a:r>
              <a:rPr sz="2600" spc="-5" dirty="0">
                <a:solidFill>
                  <a:srgbClr val="3B3770"/>
                </a:solidFill>
                <a:latin typeface="Microsoft Sans Serif"/>
                <a:cs typeface="Microsoft Sans Serif"/>
              </a:rPr>
              <a:t>ть  </a:t>
            </a:r>
            <a:r>
              <a:rPr sz="2600" spc="-20" dirty="0">
                <a:solidFill>
                  <a:srgbClr val="3B3770"/>
                </a:solidFill>
                <a:latin typeface="Microsoft Sans Serif"/>
                <a:cs typeface="Microsoft Sans Serif"/>
              </a:rPr>
              <a:t>структурные</a:t>
            </a:r>
            <a:endParaRPr sz="2600" dirty="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46608" y="2905133"/>
            <a:ext cx="2133600" cy="16116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2600" spc="-25" dirty="0">
                <a:solidFill>
                  <a:srgbClr val="3B3770"/>
                </a:solidFill>
                <a:latin typeface="Microsoft Sans Serif"/>
                <a:cs typeface="Microsoft Sans Serif"/>
              </a:rPr>
              <a:t>различных </a:t>
            </a:r>
            <a:r>
              <a:rPr sz="2600" spc="-20" dirty="0">
                <a:solidFill>
                  <a:srgbClr val="3B3770"/>
                </a:solidFill>
                <a:latin typeface="Microsoft Sans Serif"/>
                <a:cs typeface="Microsoft Sans Serif"/>
              </a:rPr>
              <a:t> </a:t>
            </a:r>
            <a:r>
              <a:rPr sz="2600" spc="-5" dirty="0">
                <a:solidFill>
                  <a:srgbClr val="3B3770"/>
                </a:solidFill>
                <a:latin typeface="Microsoft Sans Serif"/>
                <a:cs typeface="Microsoft Sans Serif"/>
              </a:rPr>
              <a:t>д</a:t>
            </a:r>
            <a:r>
              <a:rPr sz="2600" spc="5" dirty="0">
                <a:solidFill>
                  <a:srgbClr val="3B3770"/>
                </a:solidFill>
                <a:latin typeface="Microsoft Sans Serif"/>
                <a:cs typeface="Microsoft Sans Serif"/>
              </a:rPr>
              <a:t>е</a:t>
            </a:r>
            <a:r>
              <a:rPr sz="2600" dirty="0">
                <a:solidFill>
                  <a:srgbClr val="3B3770"/>
                </a:solidFill>
                <a:latin typeface="Microsoft Sans Serif"/>
                <a:cs typeface="Microsoft Sans Serif"/>
              </a:rPr>
              <a:t>я</a:t>
            </a:r>
            <a:r>
              <a:rPr sz="2600" spc="-40" dirty="0">
                <a:solidFill>
                  <a:srgbClr val="3B3770"/>
                </a:solidFill>
                <a:latin typeface="Microsoft Sans Serif"/>
                <a:cs typeface="Microsoft Sans Serif"/>
              </a:rPr>
              <a:t>т</a:t>
            </a:r>
            <a:r>
              <a:rPr sz="2600" spc="-95" dirty="0">
                <a:solidFill>
                  <a:srgbClr val="3B3770"/>
                </a:solidFill>
                <a:latin typeface="Microsoft Sans Serif"/>
                <a:cs typeface="Microsoft Sans Serif"/>
              </a:rPr>
              <a:t>е</a:t>
            </a:r>
            <a:r>
              <a:rPr sz="2600" dirty="0">
                <a:solidFill>
                  <a:srgbClr val="3B3770"/>
                </a:solidFill>
                <a:latin typeface="Microsoft Sans Serif"/>
                <a:cs typeface="Microsoft Sans Serif"/>
              </a:rPr>
              <a:t>ль</a:t>
            </a:r>
            <a:r>
              <a:rPr sz="2600" spc="-15" dirty="0">
                <a:solidFill>
                  <a:srgbClr val="3B3770"/>
                </a:solidFill>
                <a:latin typeface="Microsoft Sans Serif"/>
                <a:cs typeface="Microsoft Sans Serif"/>
              </a:rPr>
              <a:t>н</a:t>
            </a:r>
            <a:r>
              <a:rPr sz="2600" spc="-5" dirty="0">
                <a:solidFill>
                  <a:srgbClr val="3B3770"/>
                </a:solidFill>
                <a:latin typeface="Microsoft Sans Serif"/>
                <a:cs typeface="Microsoft Sans Serif"/>
              </a:rPr>
              <a:t>о</a:t>
            </a:r>
            <a:r>
              <a:rPr sz="2600" spc="5" dirty="0">
                <a:solidFill>
                  <a:srgbClr val="3B3770"/>
                </a:solidFill>
                <a:latin typeface="Microsoft Sans Serif"/>
                <a:cs typeface="Microsoft Sans Serif"/>
              </a:rPr>
              <a:t>с</a:t>
            </a:r>
            <a:r>
              <a:rPr sz="2600" dirty="0">
                <a:solidFill>
                  <a:srgbClr val="3B3770"/>
                </a:solidFill>
                <a:latin typeface="Microsoft Sans Serif"/>
                <a:cs typeface="Microsoft Sans Serif"/>
              </a:rPr>
              <a:t>ти  </a:t>
            </a:r>
            <a:r>
              <a:rPr sz="2600" spc="-5" dirty="0">
                <a:solidFill>
                  <a:srgbClr val="3B3770"/>
                </a:solidFill>
                <a:latin typeface="Microsoft Sans Serif"/>
                <a:cs typeface="Microsoft Sans Serif"/>
              </a:rPr>
              <a:t>следующие </a:t>
            </a:r>
            <a:r>
              <a:rPr sz="2600" dirty="0">
                <a:solidFill>
                  <a:srgbClr val="3B3770"/>
                </a:solidFill>
                <a:latin typeface="Microsoft Sans Serif"/>
                <a:cs typeface="Microsoft Sans Serif"/>
              </a:rPr>
              <a:t> </a:t>
            </a:r>
            <a:r>
              <a:rPr sz="2600" spc="-15" dirty="0">
                <a:solidFill>
                  <a:srgbClr val="3B3770"/>
                </a:solidFill>
                <a:latin typeface="Microsoft Sans Serif"/>
                <a:cs typeface="Microsoft Sans Serif"/>
              </a:rPr>
              <a:t>единицы,</a:t>
            </a:r>
            <a:endParaRPr sz="2600" dirty="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669858" y="4047364"/>
            <a:ext cx="2682240" cy="422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600" spc="-15" dirty="0">
                <a:solidFill>
                  <a:srgbClr val="3B3770"/>
                </a:solidFill>
                <a:latin typeface="Microsoft Sans Serif"/>
                <a:cs typeface="Microsoft Sans Serif"/>
              </a:rPr>
              <a:t>представляющие</a:t>
            </a:r>
            <a:endParaRPr sz="2600" dirty="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46608" y="4718954"/>
            <a:ext cx="4806950" cy="16116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600" spc="-20" dirty="0">
                <a:solidFill>
                  <a:srgbClr val="3B3770"/>
                </a:solidFill>
                <a:latin typeface="Microsoft Sans Serif"/>
                <a:cs typeface="Microsoft Sans Serif"/>
              </a:rPr>
              <a:t>определенные</a:t>
            </a:r>
            <a:r>
              <a:rPr sz="2600" spc="-15" dirty="0">
                <a:solidFill>
                  <a:srgbClr val="3B3770"/>
                </a:solidFill>
                <a:latin typeface="Microsoft Sans Serif"/>
                <a:cs typeface="Microsoft Sans Serif"/>
              </a:rPr>
              <a:t> </a:t>
            </a:r>
            <a:r>
              <a:rPr sz="2600" spc="-10" dirty="0">
                <a:solidFill>
                  <a:srgbClr val="3B3770"/>
                </a:solidFill>
                <a:latin typeface="Microsoft Sans Serif"/>
                <a:cs typeface="Microsoft Sans Serif"/>
              </a:rPr>
              <a:t>направления </a:t>
            </a:r>
            <a:r>
              <a:rPr sz="2600" spc="-680" dirty="0">
                <a:solidFill>
                  <a:srgbClr val="3B3770"/>
                </a:solidFill>
                <a:latin typeface="Microsoft Sans Serif"/>
                <a:cs typeface="Microsoft Sans Serif"/>
              </a:rPr>
              <a:t> </a:t>
            </a:r>
            <a:r>
              <a:rPr sz="2600" u="heavy" spc="-15" dirty="0">
                <a:solidFill>
                  <a:srgbClr val="3B3770"/>
                </a:solidFill>
                <a:uFill>
                  <a:solidFill>
                    <a:srgbClr val="3B3770"/>
                  </a:solidFill>
                </a:uFill>
                <a:latin typeface="Microsoft Sans Serif"/>
                <a:cs typeface="Microsoft Sans Serif"/>
              </a:rPr>
              <a:t>обучения</a:t>
            </a:r>
            <a:r>
              <a:rPr sz="2600" u="heavy" spc="-10" dirty="0">
                <a:solidFill>
                  <a:srgbClr val="3B3770"/>
                </a:solidFill>
                <a:uFill>
                  <a:solidFill>
                    <a:srgbClr val="3B3770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2600" u="heavy" dirty="0">
                <a:solidFill>
                  <a:srgbClr val="3B3770"/>
                </a:solidFill>
                <a:uFill>
                  <a:solidFill>
                    <a:srgbClr val="3B3770"/>
                  </a:solidFill>
                </a:uFill>
                <a:latin typeface="Microsoft Sans Serif"/>
                <a:cs typeface="Microsoft Sans Serif"/>
              </a:rPr>
              <a:t>и</a:t>
            </a:r>
            <a:r>
              <a:rPr sz="2600" u="heavy" spc="5" dirty="0">
                <a:solidFill>
                  <a:srgbClr val="3B3770"/>
                </a:solidFill>
                <a:uFill>
                  <a:solidFill>
                    <a:srgbClr val="3B3770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2600" u="heavy" spc="-15" dirty="0">
                <a:solidFill>
                  <a:srgbClr val="3B3770"/>
                </a:solidFill>
                <a:uFill>
                  <a:solidFill>
                    <a:srgbClr val="3B3770"/>
                  </a:solidFill>
                </a:uFill>
                <a:latin typeface="Microsoft Sans Serif"/>
                <a:cs typeface="Microsoft Sans Serif"/>
              </a:rPr>
              <a:t>воспитания</a:t>
            </a:r>
            <a:r>
              <a:rPr sz="2600" u="heavy" spc="-10" dirty="0">
                <a:solidFill>
                  <a:srgbClr val="3B3770"/>
                </a:solidFill>
                <a:uFill>
                  <a:solidFill>
                    <a:srgbClr val="3B3770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2600" spc="-25" dirty="0">
                <a:solidFill>
                  <a:srgbClr val="3B3770"/>
                </a:solidFill>
                <a:latin typeface="Microsoft Sans Serif"/>
                <a:cs typeface="Microsoft Sans Serif"/>
              </a:rPr>
              <a:t>детей </a:t>
            </a:r>
            <a:r>
              <a:rPr sz="2600" spc="-680" dirty="0">
                <a:solidFill>
                  <a:srgbClr val="3B3770"/>
                </a:solidFill>
                <a:latin typeface="Microsoft Sans Serif"/>
                <a:cs typeface="Microsoft Sans Serif"/>
              </a:rPr>
              <a:t> </a:t>
            </a:r>
            <a:r>
              <a:rPr sz="2600" spc="5" dirty="0">
                <a:solidFill>
                  <a:srgbClr val="3B3770"/>
                </a:solidFill>
                <a:latin typeface="Microsoft Sans Serif"/>
                <a:cs typeface="Microsoft Sans Serif"/>
              </a:rPr>
              <a:t>(далее</a:t>
            </a:r>
            <a:r>
              <a:rPr sz="2600" spc="10" dirty="0">
                <a:solidFill>
                  <a:srgbClr val="3B3770"/>
                </a:solidFill>
                <a:latin typeface="Microsoft Sans Serif"/>
                <a:cs typeface="Microsoft Sans Serif"/>
              </a:rPr>
              <a:t> </a:t>
            </a:r>
            <a:r>
              <a:rPr sz="2600" dirty="0">
                <a:solidFill>
                  <a:srgbClr val="3B3770"/>
                </a:solidFill>
                <a:latin typeface="Microsoft Sans Serif"/>
                <a:cs typeface="Microsoft Sans Serif"/>
              </a:rPr>
              <a:t>-</a:t>
            </a:r>
            <a:r>
              <a:rPr sz="2600" spc="5" dirty="0">
                <a:solidFill>
                  <a:srgbClr val="3B3770"/>
                </a:solidFill>
                <a:latin typeface="Microsoft Sans Serif"/>
                <a:cs typeface="Microsoft Sans Serif"/>
              </a:rPr>
              <a:t> </a:t>
            </a:r>
            <a:r>
              <a:rPr sz="2600" spc="-25" dirty="0">
                <a:solidFill>
                  <a:srgbClr val="3B3770"/>
                </a:solidFill>
                <a:latin typeface="Microsoft Sans Serif"/>
                <a:cs typeface="Microsoft Sans Serif"/>
              </a:rPr>
              <a:t>образовательные </a:t>
            </a:r>
            <a:r>
              <a:rPr sz="2600" spc="-680" dirty="0">
                <a:solidFill>
                  <a:srgbClr val="3B3770"/>
                </a:solidFill>
                <a:latin typeface="Microsoft Sans Serif"/>
                <a:cs typeface="Microsoft Sans Serif"/>
              </a:rPr>
              <a:t> </a:t>
            </a:r>
            <a:r>
              <a:rPr sz="2600" spc="-10" dirty="0">
                <a:solidFill>
                  <a:srgbClr val="3B3770"/>
                </a:solidFill>
                <a:latin typeface="Microsoft Sans Serif"/>
                <a:cs typeface="Microsoft Sans Serif"/>
              </a:rPr>
              <a:t>области):</a:t>
            </a:r>
            <a:endParaRPr sz="2600" dirty="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376542" y="138175"/>
            <a:ext cx="5039360" cy="3023235"/>
          </a:xfrm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12700" marR="26034">
              <a:lnSpc>
                <a:spcPct val="102499"/>
              </a:lnSpc>
              <a:spcBef>
                <a:spcPts val="10"/>
              </a:spcBef>
            </a:pPr>
            <a:r>
              <a:rPr sz="2800" spc="-5" dirty="0">
                <a:solidFill>
                  <a:srgbClr val="FFFFFF"/>
                </a:solidFill>
                <a:latin typeface="Calibri"/>
                <a:cs typeface="Calibri"/>
              </a:rPr>
              <a:t>-</a:t>
            </a:r>
            <a:r>
              <a:rPr sz="2800" spc="-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социально-коммуникативное </a:t>
            </a:r>
            <a:r>
              <a:rPr sz="2800" spc="-7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развитие;</a:t>
            </a:r>
            <a:endParaRPr sz="2800">
              <a:latin typeface="Microsoft Sans Serif"/>
              <a:cs typeface="Microsoft Sans Serif"/>
            </a:endParaRPr>
          </a:p>
          <a:p>
            <a:pPr marL="230504" indent="-218440">
              <a:lnSpc>
                <a:spcPct val="100000"/>
              </a:lnSpc>
              <a:buChar char="-"/>
              <a:tabLst>
                <a:tab pos="231140" algn="l"/>
              </a:tabLst>
            </a:pPr>
            <a:r>
              <a:rPr sz="28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познавательное</a:t>
            </a:r>
            <a:r>
              <a:rPr sz="2800" spc="8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развитие;</a:t>
            </a:r>
            <a:endParaRPr sz="2800">
              <a:latin typeface="Microsoft Sans Serif"/>
              <a:cs typeface="Microsoft Sans Serif"/>
            </a:endParaRPr>
          </a:p>
          <a:p>
            <a:pPr marL="230504" indent="-218440">
              <a:lnSpc>
                <a:spcPct val="100000"/>
              </a:lnSpc>
              <a:spcBef>
                <a:spcPts val="5"/>
              </a:spcBef>
              <a:buChar char="-"/>
              <a:tabLst>
                <a:tab pos="231140" algn="l"/>
              </a:tabLst>
            </a:pPr>
            <a:r>
              <a:rPr sz="28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речевое</a:t>
            </a:r>
            <a:r>
              <a:rPr sz="2800" spc="4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развитие;</a:t>
            </a:r>
            <a:endParaRPr sz="2800">
              <a:latin typeface="Microsoft Sans Serif"/>
              <a:cs typeface="Microsoft Sans Serif"/>
            </a:endParaRPr>
          </a:p>
          <a:p>
            <a:pPr marL="12700" marR="5080">
              <a:lnSpc>
                <a:spcPct val="100000"/>
              </a:lnSpc>
              <a:buChar char="-"/>
              <a:tabLst>
                <a:tab pos="231140" algn="l"/>
              </a:tabLst>
            </a:pPr>
            <a:r>
              <a:rPr sz="28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х</a:t>
            </a:r>
            <a:r>
              <a:rPr sz="2800" spc="-90" dirty="0">
                <a:solidFill>
                  <a:srgbClr val="FFFFFF"/>
                </a:solidFill>
                <a:latin typeface="Microsoft Sans Serif"/>
                <a:cs typeface="Microsoft Sans Serif"/>
              </a:rPr>
              <a:t>у</a:t>
            </a:r>
            <a:r>
              <a:rPr sz="28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д</a:t>
            </a:r>
            <a:r>
              <a:rPr sz="28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о</a:t>
            </a:r>
            <a:r>
              <a:rPr sz="2800" spc="-45" dirty="0">
                <a:solidFill>
                  <a:srgbClr val="FFFFFF"/>
                </a:solidFill>
                <a:latin typeface="Microsoft Sans Serif"/>
                <a:cs typeface="Microsoft Sans Serif"/>
              </a:rPr>
              <a:t>же</a:t>
            </a:r>
            <a:r>
              <a:rPr sz="28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с</a:t>
            </a:r>
            <a:r>
              <a:rPr sz="28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т</a:t>
            </a:r>
            <a:r>
              <a:rPr sz="28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в</a:t>
            </a:r>
            <a:r>
              <a:rPr sz="28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е</a:t>
            </a:r>
            <a:r>
              <a:rPr sz="28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н</a:t>
            </a:r>
            <a:r>
              <a:rPr sz="28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н</a:t>
            </a:r>
            <a:r>
              <a:rPr sz="2800" dirty="0">
                <a:solidFill>
                  <a:srgbClr val="FFFFFF"/>
                </a:solidFill>
                <a:latin typeface="Microsoft Sans Serif"/>
                <a:cs typeface="Microsoft Sans Serif"/>
              </a:rPr>
              <a:t>о</a:t>
            </a:r>
            <a:r>
              <a:rPr sz="28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-</a:t>
            </a:r>
            <a:r>
              <a:rPr sz="2800" dirty="0">
                <a:solidFill>
                  <a:srgbClr val="FFFFFF"/>
                </a:solidFill>
                <a:latin typeface="Microsoft Sans Serif"/>
                <a:cs typeface="Microsoft Sans Serif"/>
              </a:rPr>
              <a:t>эс</a:t>
            </a:r>
            <a:r>
              <a:rPr sz="28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т</a:t>
            </a:r>
            <a:r>
              <a:rPr sz="2800" spc="-95" dirty="0">
                <a:solidFill>
                  <a:srgbClr val="FFFFFF"/>
                </a:solidFill>
                <a:latin typeface="Microsoft Sans Serif"/>
                <a:cs typeface="Microsoft Sans Serif"/>
              </a:rPr>
              <a:t>е</a:t>
            </a:r>
            <a:r>
              <a:rPr sz="2800" spc="-40" dirty="0">
                <a:solidFill>
                  <a:srgbClr val="FFFFFF"/>
                </a:solidFill>
                <a:latin typeface="Microsoft Sans Serif"/>
                <a:cs typeface="Microsoft Sans Serif"/>
              </a:rPr>
              <a:t>тичес</a:t>
            </a:r>
            <a:r>
              <a:rPr sz="28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к</a:t>
            </a:r>
            <a:r>
              <a:rPr sz="28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ое  </a:t>
            </a:r>
            <a:r>
              <a:rPr sz="28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развитие;</a:t>
            </a:r>
            <a:endParaRPr sz="2800">
              <a:latin typeface="Microsoft Sans Serif"/>
              <a:cs typeface="Microsoft Sans Serif"/>
            </a:endParaRPr>
          </a:p>
          <a:p>
            <a:pPr marL="230504" indent="-218440">
              <a:lnSpc>
                <a:spcPct val="100000"/>
              </a:lnSpc>
              <a:buChar char="-"/>
              <a:tabLst>
                <a:tab pos="231140" algn="l"/>
              </a:tabLst>
            </a:pPr>
            <a:r>
              <a:rPr sz="28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физическое</a:t>
            </a:r>
            <a:r>
              <a:rPr sz="28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развитие.</a:t>
            </a:r>
            <a:endParaRPr sz="2800">
              <a:latin typeface="Microsoft Sans Serif"/>
              <a:cs typeface="Microsoft Sans Serif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126508" y="239395"/>
            <a:ext cx="12065635" cy="4824095"/>
            <a:chOff x="126508" y="239395"/>
            <a:chExt cx="12065635" cy="4824095"/>
          </a:xfrm>
        </p:grpSpPr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997185" y="2887090"/>
              <a:ext cx="2194687" cy="2176399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6508" y="239395"/>
              <a:ext cx="2348611" cy="2176399"/>
            </a:xfrm>
            <a:prstGeom prst="rect">
              <a:avLst/>
            </a:prstGeom>
          </p:spPr>
        </p:pic>
      </p:grp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2537908" y="437754"/>
            <a:ext cx="3062536" cy="93551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z="6000" spc="-757" baseline="18750" dirty="0" smtClean="0">
                <a:solidFill>
                  <a:srgbClr val="001F5F"/>
                </a:solidFill>
              </a:rPr>
              <a:t>ФОП</a:t>
            </a:r>
            <a:r>
              <a:rPr lang="ru-RU" sz="6000" spc="-757" baseline="18750" dirty="0" smtClean="0">
                <a:solidFill>
                  <a:srgbClr val="001F5F"/>
                </a:solidFill>
              </a:rPr>
              <a:t> ДО</a:t>
            </a:r>
            <a:endParaRPr sz="2600" dirty="0"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46608" y="1081786"/>
            <a:ext cx="4980940" cy="1786771"/>
          </a:xfrm>
          <a:prstGeom prst="rect">
            <a:avLst/>
          </a:prstGeom>
        </p:spPr>
        <p:txBody>
          <a:bodyPr vert="horz" wrap="square" lIns="0" tIns="92075" rIns="0" bIns="0" rtlCol="0">
            <a:spAutoFit/>
          </a:bodyPr>
          <a:lstStyle/>
          <a:p>
            <a:pPr marL="1938020" marR="5080">
              <a:lnSpc>
                <a:spcPct val="80000"/>
              </a:lnSpc>
              <a:spcBef>
                <a:spcPts val="725"/>
              </a:spcBef>
            </a:pPr>
            <a:r>
              <a:rPr lang="ru-RU" sz="2600" spc="-20" dirty="0" smtClean="0">
                <a:solidFill>
                  <a:srgbClr val="3B3770"/>
                </a:solidFill>
                <a:latin typeface="Microsoft Sans Serif"/>
                <a:cs typeface="Microsoft Sans Serif"/>
              </a:rPr>
              <a:t>Содержание </a:t>
            </a:r>
            <a:r>
              <a:rPr sz="2600" spc="-20" dirty="0" err="1" smtClean="0">
                <a:solidFill>
                  <a:srgbClr val="3B3770"/>
                </a:solidFill>
                <a:latin typeface="Microsoft Sans Serif"/>
                <a:cs typeface="Microsoft Sans Serif"/>
              </a:rPr>
              <a:t>Программы</a:t>
            </a:r>
            <a:r>
              <a:rPr sz="2600" spc="-20" dirty="0" smtClean="0">
                <a:solidFill>
                  <a:srgbClr val="3B3770"/>
                </a:solidFill>
                <a:latin typeface="Microsoft Sans Serif"/>
                <a:cs typeface="Microsoft Sans Serif"/>
              </a:rPr>
              <a:t> </a:t>
            </a:r>
            <a:r>
              <a:rPr sz="2600" spc="-25" dirty="0">
                <a:solidFill>
                  <a:srgbClr val="3B3770"/>
                </a:solidFill>
                <a:latin typeface="Microsoft Sans Serif"/>
                <a:cs typeface="Microsoft Sans Serif"/>
              </a:rPr>
              <a:t>должно </a:t>
            </a:r>
            <a:r>
              <a:rPr sz="2600" spc="-680" dirty="0">
                <a:solidFill>
                  <a:srgbClr val="3B3770"/>
                </a:solidFill>
                <a:latin typeface="Microsoft Sans Serif"/>
                <a:cs typeface="Microsoft Sans Serif"/>
              </a:rPr>
              <a:t> </a:t>
            </a:r>
            <a:r>
              <a:rPr sz="2600" spc="-25" dirty="0">
                <a:solidFill>
                  <a:srgbClr val="3B3770"/>
                </a:solidFill>
                <a:latin typeface="Microsoft Sans Serif"/>
                <a:cs typeface="Microsoft Sans Serif"/>
              </a:rPr>
              <a:t>обеспечивать</a:t>
            </a:r>
            <a:endParaRPr sz="2600" dirty="0">
              <a:latin typeface="Microsoft Sans Serif"/>
              <a:cs typeface="Microsoft Sans Serif"/>
            </a:endParaRPr>
          </a:p>
          <a:p>
            <a:pPr marL="1938020">
              <a:lnSpc>
                <a:spcPts val="2495"/>
              </a:lnSpc>
            </a:pPr>
            <a:r>
              <a:rPr sz="2600" u="heavy" spc="-30" dirty="0">
                <a:solidFill>
                  <a:srgbClr val="3B3770"/>
                </a:solidFill>
                <a:uFill>
                  <a:solidFill>
                    <a:srgbClr val="3B3770"/>
                  </a:solidFill>
                </a:uFill>
                <a:latin typeface="Microsoft Sans Serif"/>
                <a:cs typeface="Microsoft Sans Serif"/>
              </a:rPr>
              <a:t>физическое</a:t>
            </a:r>
            <a:r>
              <a:rPr sz="2600" u="heavy" spc="-70" dirty="0">
                <a:solidFill>
                  <a:srgbClr val="3B3770"/>
                </a:solidFill>
                <a:uFill>
                  <a:solidFill>
                    <a:srgbClr val="3B3770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2600" u="heavy" dirty="0">
                <a:solidFill>
                  <a:srgbClr val="3B3770"/>
                </a:solidFill>
                <a:uFill>
                  <a:solidFill>
                    <a:srgbClr val="3B3770"/>
                  </a:solidFill>
                </a:uFill>
                <a:latin typeface="Microsoft Sans Serif"/>
                <a:cs typeface="Microsoft Sans Serif"/>
              </a:rPr>
              <a:t>и</a:t>
            </a:r>
            <a:endParaRPr sz="2600" dirty="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55"/>
              </a:spcBef>
              <a:tabLst>
                <a:tab pos="2065655" algn="l"/>
                <a:tab pos="3598545" algn="l"/>
                <a:tab pos="4616450" algn="l"/>
              </a:tabLst>
            </a:pPr>
            <a:r>
              <a:rPr sz="2600" u="heavy" spc="-25" dirty="0">
                <a:solidFill>
                  <a:srgbClr val="3B3770"/>
                </a:solidFill>
                <a:uFill>
                  <a:solidFill>
                    <a:srgbClr val="3B3770"/>
                  </a:solidFill>
                </a:uFill>
                <a:latin typeface="Microsoft Sans Serif"/>
                <a:cs typeface="Microsoft Sans Serif"/>
              </a:rPr>
              <a:t>психическое	</a:t>
            </a:r>
            <a:r>
              <a:rPr sz="2600" u="heavy" spc="-20" dirty="0">
                <a:solidFill>
                  <a:srgbClr val="3B3770"/>
                </a:solidFill>
                <a:uFill>
                  <a:solidFill>
                    <a:srgbClr val="3B3770"/>
                  </a:solidFill>
                </a:uFill>
                <a:latin typeface="Microsoft Sans Serif"/>
                <a:cs typeface="Microsoft Sans Serif"/>
              </a:rPr>
              <a:t>развитие	</a:t>
            </a:r>
            <a:r>
              <a:rPr sz="2600" u="heavy" spc="-25" dirty="0">
                <a:solidFill>
                  <a:srgbClr val="3B3770"/>
                </a:solidFill>
                <a:uFill>
                  <a:solidFill>
                    <a:srgbClr val="3B3770"/>
                  </a:solidFill>
                </a:uFill>
                <a:latin typeface="Microsoft Sans Serif"/>
                <a:cs typeface="Microsoft Sans Serif"/>
              </a:rPr>
              <a:t>детей	</a:t>
            </a:r>
            <a:r>
              <a:rPr sz="2600" dirty="0">
                <a:solidFill>
                  <a:srgbClr val="3B3770"/>
                </a:solidFill>
                <a:latin typeface="Microsoft Sans Serif"/>
                <a:cs typeface="Microsoft Sans Serif"/>
              </a:rPr>
              <a:t>в</a:t>
            </a:r>
            <a:endParaRPr sz="2600" dirty="0">
              <a:latin typeface="Microsoft Sans Serif"/>
              <a:cs typeface="Microsoft Sans Serif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0347197" y="3714444"/>
            <a:ext cx="1476375" cy="422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600" b="1" spc="95" dirty="0">
                <a:solidFill>
                  <a:srgbClr val="544F9F"/>
                </a:solidFill>
                <a:latin typeface="Arial"/>
                <a:cs typeface="Arial"/>
              </a:rPr>
              <a:t>ФОП</a:t>
            </a:r>
            <a:r>
              <a:rPr sz="2600" b="1" spc="185" dirty="0">
                <a:solidFill>
                  <a:srgbClr val="544F9F"/>
                </a:solidFill>
                <a:latin typeface="Arial"/>
                <a:cs typeface="Arial"/>
              </a:rPr>
              <a:t> </a:t>
            </a:r>
            <a:r>
              <a:rPr sz="2600" b="1" spc="70" dirty="0">
                <a:solidFill>
                  <a:srgbClr val="544F9F"/>
                </a:solidFill>
                <a:latin typeface="Arial"/>
                <a:cs typeface="Arial"/>
              </a:rPr>
              <a:t>ДО</a:t>
            </a:r>
            <a:endParaRPr sz="26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83819" y="1009599"/>
            <a:ext cx="1634489" cy="406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500" b="1" spc="95" dirty="0">
                <a:solidFill>
                  <a:srgbClr val="544F9F"/>
                </a:solidFill>
                <a:latin typeface="Arial"/>
                <a:cs typeface="Arial"/>
              </a:rPr>
              <a:t>ФГОС</a:t>
            </a:r>
            <a:r>
              <a:rPr sz="2500" b="1" spc="200" dirty="0">
                <a:solidFill>
                  <a:srgbClr val="544F9F"/>
                </a:solidFill>
                <a:latin typeface="Arial"/>
                <a:cs typeface="Arial"/>
              </a:rPr>
              <a:t> </a:t>
            </a:r>
            <a:r>
              <a:rPr sz="2500" b="1" spc="135" dirty="0">
                <a:solidFill>
                  <a:srgbClr val="544F9F"/>
                </a:solidFill>
                <a:latin typeface="Arial"/>
                <a:cs typeface="Arial"/>
              </a:rPr>
              <a:t>ДО</a:t>
            </a:r>
            <a:endParaRPr sz="25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chemeClr val="tx2">
              <a:lumMod val="75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23498" y="958840"/>
            <a:ext cx="3766820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spc="-5" dirty="0">
                <a:solidFill>
                  <a:srgbClr val="001F5F"/>
                </a:solidFill>
                <a:latin typeface="Arial"/>
                <a:cs typeface="Arial"/>
              </a:rPr>
              <a:t>Обязательная</a:t>
            </a:r>
            <a:r>
              <a:rPr sz="2000" b="1" spc="-3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001F5F"/>
                </a:solidFill>
                <a:latin typeface="Arial"/>
                <a:cs typeface="Arial"/>
              </a:rPr>
              <a:t>часть</a:t>
            </a:r>
            <a:r>
              <a:rPr sz="2000" b="1" spc="-1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1F5F"/>
                </a:solidFill>
                <a:latin typeface="Arial"/>
                <a:cs typeface="Arial"/>
              </a:rPr>
              <a:t>ООП</a:t>
            </a:r>
            <a:r>
              <a:rPr sz="2000" b="1" spc="-5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001F5F"/>
                </a:solidFill>
                <a:latin typeface="Arial"/>
                <a:cs typeface="Arial"/>
              </a:rPr>
              <a:t>ДО.</a:t>
            </a:r>
            <a:endParaRPr sz="2000" dirty="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49921" y="1396530"/>
            <a:ext cx="2383155" cy="6356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69850">
              <a:lnSpc>
                <a:spcPct val="100000"/>
              </a:lnSpc>
              <a:spcBef>
                <a:spcPts val="105"/>
              </a:spcBef>
              <a:tabLst>
                <a:tab pos="1503045" algn="l"/>
                <a:tab pos="2242185" algn="l"/>
              </a:tabLst>
            </a:pP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Может	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быть 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об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о</a:t>
            </a:r>
            <a:r>
              <a:rPr sz="2000" spc="-50" dirty="0">
                <a:solidFill>
                  <a:srgbClr val="001F5F"/>
                </a:solidFill>
                <a:latin typeface="Microsoft Sans Serif"/>
                <a:cs typeface="Microsoft Sans Serif"/>
              </a:rPr>
              <a:t>г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ащена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,		с</a:t>
            </a:r>
            <a:endParaRPr sz="2000" dirty="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589529" y="1376191"/>
            <a:ext cx="1373505" cy="6356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5"/>
              </a:spcBef>
            </a:pP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дополнена,</a:t>
            </a:r>
            <a:endParaRPr sz="2000" dirty="0">
              <a:latin typeface="Microsoft Sans Serif"/>
              <a:cs typeface="Microsoft Sans Serif"/>
            </a:endParaRPr>
          </a:p>
          <a:p>
            <a:pPr marR="5715" algn="r">
              <a:lnSpc>
                <a:spcPct val="100000"/>
              </a:lnSpc>
            </a:pP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учетом</a:t>
            </a:r>
            <a:endParaRPr sz="2000" dirty="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49287" y="2021351"/>
            <a:ext cx="353187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возможностей</a:t>
            </a:r>
            <a:r>
              <a:rPr sz="2000" spc="-8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воспитанников</a:t>
            </a:r>
            <a:endParaRPr sz="2000" dirty="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128037" y="359445"/>
            <a:ext cx="3560445" cy="3815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400" spc="-5" dirty="0">
                <a:solidFill>
                  <a:srgbClr val="001F5F"/>
                </a:solidFill>
              </a:rPr>
              <a:t>ФГОС</a:t>
            </a:r>
            <a:r>
              <a:rPr sz="2400" spc="-20" dirty="0">
                <a:solidFill>
                  <a:srgbClr val="001F5F"/>
                </a:solidFill>
              </a:rPr>
              <a:t> </a:t>
            </a:r>
            <a:r>
              <a:rPr sz="2400" spc="-5" dirty="0">
                <a:solidFill>
                  <a:srgbClr val="001F5F"/>
                </a:solidFill>
              </a:rPr>
              <a:t>ДО</a:t>
            </a:r>
            <a:r>
              <a:rPr sz="2400" spc="-20" dirty="0">
                <a:solidFill>
                  <a:srgbClr val="001F5F"/>
                </a:solidFill>
              </a:rPr>
              <a:t> </a:t>
            </a:r>
            <a:r>
              <a:rPr sz="2400" spc="-5" dirty="0">
                <a:solidFill>
                  <a:srgbClr val="001F5F"/>
                </a:solidFill>
              </a:rPr>
              <a:t>+</a:t>
            </a:r>
            <a:r>
              <a:rPr sz="2400" spc="-20" dirty="0">
                <a:solidFill>
                  <a:srgbClr val="001F5F"/>
                </a:solidFill>
              </a:rPr>
              <a:t> </a:t>
            </a:r>
            <a:r>
              <a:rPr sz="2400" spc="-5" dirty="0">
                <a:solidFill>
                  <a:srgbClr val="001F5F"/>
                </a:solidFill>
              </a:rPr>
              <a:t>ФОП</a:t>
            </a:r>
            <a:r>
              <a:rPr sz="2400" spc="-20" dirty="0">
                <a:solidFill>
                  <a:srgbClr val="001F5F"/>
                </a:solidFill>
              </a:rPr>
              <a:t> </a:t>
            </a:r>
            <a:r>
              <a:rPr sz="2400" spc="-10" dirty="0">
                <a:solidFill>
                  <a:srgbClr val="001F5F"/>
                </a:solidFill>
              </a:rPr>
              <a:t>ДО</a:t>
            </a:r>
          </a:p>
        </p:txBody>
      </p:sp>
      <p:sp>
        <p:nvSpPr>
          <p:cNvPr id="18" name="object 18"/>
          <p:cNvSpPr txBox="1">
            <a:spLocks noGrp="1"/>
          </p:cNvSpPr>
          <p:nvPr>
            <p:ph idx="1"/>
          </p:nvPr>
        </p:nvSpPr>
        <p:spPr>
          <a:xfrm>
            <a:off x="5356428" y="2480192"/>
            <a:ext cx="6793152" cy="2717411"/>
          </a:xfrm>
          <a:prstGeom prst="rect">
            <a:avLst/>
          </a:prstGeom>
        </p:spPr>
        <p:txBody>
          <a:bodyPr vert="horz" wrap="square" lIns="0" tIns="120650" rIns="0" bIns="0" rtlCol="0">
            <a:spAutoFit/>
          </a:bodyPr>
          <a:lstStyle/>
          <a:p>
            <a:pPr marL="2643505">
              <a:lnSpc>
                <a:spcPct val="100000"/>
              </a:lnSpc>
              <a:spcBef>
                <a:spcPts val="950"/>
              </a:spcBef>
            </a:pPr>
            <a:r>
              <a:rPr spc="-5" dirty="0"/>
              <a:t>ФГОС</a:t>
            </a:r>
            <a:r>
              <a:rPr spc="-15" dirty="0"/>
              <a:t> </a:t>
            </a:r>
            <a:r>
              <a:rPr spc="-5" dirty="0"/>
              <a:t>ДО</a:t>
            </a:r>
            <a:r>
              <a:rPr spc="-15" dirty="0"/>
              <a:t> </a:t>
            </a:r>
            <a:r>
              <a:rPr spc="-5" dirty="0"/>
              <a:t>+</a:t>
            </a:r>
            <a:r>
              <a:rPr spc="-20" dirty="0"/>
              <a:t> </a:t>
            </a:r>
            <a:r>
              <a:rPr spc="-5" dirty="0"/>
              <a:t>ФОП</a:t>
            </a:r>
            <a:r>
              <a:rPr spc="-15" dirty="0"/>
              <a:t> </a:t>
            </a:r>
            <a:r>
              <a:rPr spc="-10" dirty="0"/>
              <a:t>ДО</a:t>
            </a:r>
          </a:p>
          <a:p>
            <a:pPr marL="1927225" marR="594360">
              <a:lnSpc>
                <a:spcPct val="100000"/>
              </a:lnSpc>
              <a:spcBef>
                <a:spcPts val="620"/>
              </a:spcBef>
            </a:pPr>
            <a:r>
              <a:rPr sz="2000" spc="-5" dirty="0"/>
              <a:t>Часть,</a:t>
            </a:r>
            <a:r>
              <a:rPr sz="2000" spc="-40" dirty="0"/>
              <a:t> </a:t>
            </a:r>
            <a:r>
              <a:rPr sz="2000" spc="-5" dirty="0"/>
              <a:t>формируемая</a:t>
            </a:r>
            <a:r>
              <a:rPr sz="2000" spc="-25" dirty="0"/>
              <a:t> </a:t>
            </a:r>
            <a:r>
              <a:rPr sz="2000" spc="-5" dirty="0"/>
              <a:t>участниками </a:t>
            </a:r>
            <a:r>
              <a:rPr sz="2000" spc="-545" dirty="0"/>
              <a:t> </a:t>
            </a:r>
            <a:r>
              <a:rPr sz="2000" spc="-5" dirty="0"/>
              <a:t>образовательных</a:t>
            </a:r>
            <a:r>
              <a:rPr sz="2000" dirty="0"/>
              <a:t> </a:t>
            </a:r>
            <a:r>
              <a:rPr sz="2000" spc="-5" dirty="0"/>
              <a:t>отношений</a:t>
            </a:r>
            <a:endParaRPr sz="2000" dirty="0"/>
          </a:p>
          <a:p>
            <a:pPr marL="12700" marR="5080" algn="just">
              <a:lnSpc>
                <a:spcPct val="100000"/>
              </a:lnSpc>
              <a:spcBef>
                <a:spcPts val="235"/>
              </a:spcBef>
            </a:pPr>
            <a:r>
              <a:rPr sz="1800" b="0" spc="-5" dirty="0">
                <a:latin typeface="Microsoft Sans Serif"/>
                <a:cs typeface="Microsoft Sans Serif"/>
              </a:rPr>
              <a:t>Ориентирована на </a:t>
            </a:r>
            <a:r>
              <a:rPr sz="1800" b="0" spc="-20" dirty="0">
                <a:latin typeface="Microsoft Sans Serif"/>
                <a:cs typeface="Microsoft Sans Serif"/>
              </a:rPr>
              <a:t>специфику </a:t>
            </a:r>
            <a:r>
              <a:rPr sz="1800" b="0" spc="-5" dirty="0">
                <a:latin typeface="Microsoft Sans Serif"/>
                <a:cs typeface="Microsoft Sans Serif"/>
              </a:rPr>
              <a:t>национальных, </a:t>
            </a:r>
            <a:r>
              <a:rPr sz="1800" b="0" spc="-10" dirty="0">
                <a:latin typeface="Microsoft Sans Serif"/>
                <a:cs typeface="Microsoft Sans Serif"/>
              </a:rPr>
              <a:t>социокультурных </a:t>
            </a:r>
            <a:r>
              <a:rPr sz="1800" b="0" spc="-5" dirty="0">
                <a:latin typeface="Microsoft Sans Serif"/>
                <a:cs typeface="Microsoft Sans Serif"/>
              </a:rPr>
              <a:t> условий</a:t>
            </a:r>
            <a:r>
              <a:rPr sz="1800" b="0" dirty="0">
                <a:latin typeface="Microsoft Sans Serif"/>
                <a:cs typeface="Microsoft Sans Serif"/>
              </a:rPr>
              <a:t> </a:t>
            </a:r>
            <a:r>
              <a:rPr sz="1800" b="0" spc="-5" dirty="0">
                <a:latin typeface="Microsoft Sans Serif"/>
                <a:cs typeface="Microsoft Sans Serif"/>
              </a:rPr>
              <a:t>и</a:t>
            </a:r>
            <a:r>
              <a:rPr sz="1800" b="0" dirty="0">
                <a:latin typeface="Microsoft Sans Serif"/>
                <a:cs typeface="Microsoft Sans Serif"/>
              </a:rPr>
              <a:t> </a:t>
            </a:r>
            <a:r>
              <a:rPr sz="1800" b="0" spc="-5" dirty="0">
                <a:latin typeface="Microsoft Sans Serif"/>
                <a:cs typeface="Microsoft Sans Serif"/>
              </a:rPr>
              <a:t>иных</a:t>
            </a:r>
            <a:r>
              <a:rPr sz="1800" b="0" dirty="0">
                <a:latin typeface="Microsoft Sans Serif"/>
                <a:cs typeface="Microsoft Sans Serif"/>
              </a:rPr>
              <a:t> условий.</a:t>
            </a:r>
            <a:r>
              <a:rPr sz="1800" b="0" spc="5" dirty="0">
                <a:latin typeface="Microsoft Sans Serif"/>
                <a:cs typeface="Microsoft Sans Serif"/>
              </a:rPr>
              <a:t> </a:t>
            </a:r>
            <a:r>
              <a:rPr sz="1800" b="0" dirty="0">
                <a:latin typeface="Microsoft Sans Serif"/>
                <a:cs typeface="Microsoft Sans Serif"/>
              </a:rPr>
              <a:t>В</a:t>
            </a:r>
            <a:r>
              <a:rPr sz="1800" b="0" spc="5" dirty="0">
                <a:latin typeface="Microsoft Sans Serif"/>
                <a:cs typeface="Microsoft Sans Serif"/>
              </a:rPr>
              <a:t> </a:t>
            </a:r>
            <a:r>
              <a:rPr sz="1800" b="0" dirty="0">
                <a:latin typeface="Microsoft Sans Serif"/>
                <a:cs typeface="Microsoft Sans Serif"/>
              </a:rPr>
              <a:t>т.</a:t>
            </a:r>
            <a:r>
              <a:rPr sz="1800" b="0" spc="5" dirty="0">
                <a:latin typeface="Microsoft Sans Serif"/>
                <a:cs typeface="Microsoft Sans Serif"/>
              </a:rPr>
              <a:t> </a:t>
            </a:r>
            <a:r>
              <a:rPr sz="1800" b="0" spc="-15" dirty="0">
                <a:latin typeface="Microsoft Sans Serif"/>
                <a:cs typeface="Microsoft Sans Serif"/>
              </a:rPr>
              <a:t>ч.</a:t>
            </a:r>
            <a:r>
              <a:rPr sz="1800" b="0" spc="-10" dirty="0">
                <a:latin typeface="Microsoft Sans Serif"/>
                <a:cs typeface="Microsoft Sans Serif"/>
              </a:rPr>
              <a:t> </a:t>
            </a:r>
            <a:r>
              <a:rPr sz="1800" b="0" spc="-5" dirty="0">
                <a:latin typeface="Microsoft Sans Serif"/>
                <a:cs typeface="Microsoft Sans Serif"/>
              </a:rPr>
              <a:t>региональных,</a:t>
            </a:r>
            <a:r>
              <a:rPr sz="1800" b="0" dirty="0">
                <a:latin typeface="Microsoft Sans Serif"/>
                <a:cs typeface="Microsoft Sans Serif"/>
              </a:rPr>
              <a:t> в</a:t>
            </a:r>
            <a:r>
              <a:rPr sz="1800" b="0" spc="5" dirty="0">
                <a:latin typeface="Microsoft Sans Serif"/>
                <a:cs typeface="Microsoft Sans Serif"/>
              </a:rPr>
              <a:t> </a:t>
            </a:r>
            <a:r>
              <a:rPr sz="1800" b="0" spc="-20" dirty="0">
                <a:latin typeface="Microsoft Sans Serif"/>
                <a:cs typeface="Microsoft Sans Serif"/>
              </a:rPr>
              <a:t>которых </a:t>
            </a:r>
            <a:r>
              <a:rPr sz="1800" b="0" spc="-15" dirty="0">
                <a:latin typeface="Microsoft Sans Serif"/>
                <a:cs typeface="Microsoft Sans Serif"/>
              </a:rPr>
              <a:t> </a:t>
            </a:r>
            <a:r>
              <a:rPr sz="1800" b="0" spc="-5" dirty="0">
                <a:latin typeface="Microsoft Sans Serif"/>
                <a:cs typeface="Microsoft Sans Serif"/>
              </a:rPr>
              <a:t>осуществляется</a:t>
            </a:r>
            <a:r>
              <a:rPr sz="1800" b="0" spc="300" dirty="0">
                <a:latin typeface="Microsoft Sans Serif"/>
                <a:cs typeface="Microsoft Sans Serif"/>
              </a:rPr>
              <a:t> </a:t>
            </a:r>
            <a:r>
              <a:rPr sz="1800" b="0" spc="-10" dirty="0">
                <a:latin typeface="Microsoft Sans Serif"/>
                <a:cs typeface="Microsoft Sans Serif"/>
              </a:rPr>
              <a:t>образовательная</a:t>
            </a:r>
            <a:r>
              <a:rPr sz="1800" b="0" spc="290" dirty="0">
                <a:latin typeface="Microsoft Sans Serif"/>
                <a:cs typeface="Microsoft Sans Serif"/>
              </a:rPr>
              <a:t> </a:t>
            </a:r>
            <a:r>
              <a:rPr sz="1800" b="0" spc="-5" dirty="0">
                <a:latin typeface="Microsoft Sans Serif"/>
                <a:cs typeface="Microsoft Sans Serif"/>
              </a:rPr>
              <a:t>деятельность;</a:t>
            </a:r>
            <a:r>
              <a:rPr sz="1800" b="0" spc="300" dirty="0">
                <a:latin typeface="Microsoft Sans Serif"/>
                <a:cs typeface="Microsoft Sans Serif"/>
              </a:rPr>
              <a:t> </a:t>
            </a:r>
            <a:r>
              <a:rPr sz="1800" b="0" spc="-10" dirty="0">
                <a:latin typeface="Microsoft Sans Serif"/>
                <a:cs typeface="Microsoft Sans Serif"/>
              </a:rPr>
              <a:t>сложившиеся</a:t>
            </a:r>
            <a:endParaRPr sz="1800" dirty="0">
              <a:latin typeface="Microsoft Sans Serif"/>
              <a:cs typeface="Microsoft Sans Serif"/>
            </a:endParaRPr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4800" y="284076"/>
            <a:ext cx="492785" cy="492785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940197" y="250887"/>
            <a:ext cx="2031339" cy="2173604"/>
          </a:xfrm>
          <a:prstGeom prst="rect">
            <a:avLst/>
          </a:prstGeom>
        </p:spPr>
      </p:pic>
      <p:sp>
        <p:nvSpPr>
          <p:cNvPr id="17" name="object 17"/>
          <p:cNvSpPr txBox="1"/>
          <p:nvPr/>
        </p:nvSpPr>
        <p:spPr>
          <a:xfrm>
            <a:off x="5356428" y="958840"/>
            <a:ext cx="1286510" cy="8858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16205">
              <a:lnSpc>
                <a:spcPts val="4590"/>
              </a:lnSpc>
              <a:spcBef>
                <a:spcPts val="95"/>
              </a:spcBef>
            </a:pPr>
            <a:r>
              <a:rPr sz="4000" b="1" spc="135" dirty="0">
                <a:solidFill>
                  <a:srgbClr val="001F5F"/>
                </a:solidFill>
                <a:latin typeface="Arial"/>
                <a:cs typeface="Arial"/>
              </a:rPr>
              <a:t>60%</a:t>
            </a:r>
            <a:endParaRPr sz="4000" dirty="0">
              <a:latin typeface="Arial"/>
              <a:cs typeface="Arial"/>
            </a:endParaRPr>
          </a:p>
          <a:p>
            <a:pPr marL="12700">
              <a:lnSpc>
                <a:spcPts val="2190"/>
              </a:lnSpc>
            </a:pPr>
            <a:r>
              <a:rPr sz="2000" b="1" spc="70" dirty="0">
                <a:solidFill>
                  <a:srgbClr val="001F5F"/>
                </a:solidFill>
                <a:latin typeface="Arial"/>
                <a:cs typeface="Arial"/>
              </a:rPr>
              <a:t>не</a:t>
            </a:r>
            <a:r>
              <a:rPr sz="2000" b="1" spc="21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b="1" spc="114" dirty="0">
                <a:solidFill>
                  <a:srgbClr val="001F5F"/>
                </a:solidFill>
                <a:latin typeface="Arial"/>
                <a:cs typeface="Arial"/>
              </a:rPr>
              <a:t>менее</a:t>
            </a:r>
            <a:endParaRPr sz="2000" dirty="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265546" y="5253304"/>
            <a:ext cx="6884034" cy="1397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традиции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45" dirty="0">
                <a:solidFill>
                  <a:srgbClr val="001F5F"/>
                </a:solidFill>
                <a:latin typeface="Microsoft Sans Serif"/>
                <a:cs typeface="Microsoft Sans Serif"/>
              </a:rPr>
              <a:t>ДОО;</a:t>
            </a:r>
            <a:r>
              <a:rPr sz="1800" spc="-4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выбор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парциальных</a:t>
            </a:r>
            <a:r>
              <a:rPr sz="1800" spc="47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образовательных 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программ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и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форм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 организации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работы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 с</a:t>
            </a:r>
            <a:r>
              <a:rPr sz="18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детьми.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Которые</a:t>
            </a:r>
            <a:r>
              <a:rPr sz="18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в </a:t>
            </a:r>
            <a:r>
              <a:rPr sz="18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наибольшей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степени 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соответствуют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потребностям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и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интересам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 детей,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 а</a:t>
            </a:r>
            <a:r>
              <a:rPr sz="18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40" dirty="0">
                <a:solidFill>
                  <a:srgbClr val="001F5F"/>
                </a:solidFill>
                <a:latin typeface="Microsoft Sans Serif"/>
                <a:cs typeface="Microsoft Sans Serif"/>
              </a:rPr>
              <a:t>также</a:t>
            </a:r>
            <a:r>
              <a:rPr sz="1800" spc="-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возможностям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 педагогического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коллектива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и 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60" dirty="0">
                <a:solidFill>
                  <a:srgbClr val="001F5F"/>
                </a:solidFill>
                <a:latin typeface="Microsoft Sans Serif"/>
                <a:cs typeface="Microsoft Sans Serif"/>
              </a:rPr>
              <a:t>ДОО</a:t>
            </a:r>
            <a:r>
              <a:rPr sz="18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в</a:t>
            </a:r>
            <a:r>
              <a:rPr sz="18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целом.</a:t>
            </a:r>
            <a:endParaRPr sz="1800">
              <a:latin typeface="Microsoft Sans Serif"/>
              <a:cs typeface="Microsoft Sans Serif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1684243" y="4147468"/>
            <a:ext cx="2195195" cy="2170430"/>
            <a:chOff x="5151373" y="2453258"/>
            <a:chExt cx="2195195" cy="2170430"/>
          </a:xfrm>
        </p:grpSpPr>
        <p:pic>
          <p:nvPicPr>
            <p:cNvPr id="21" name="object 2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151373" y="2453258"/>
              <a:ext cx="2194687" cy="2170303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5651246" y="3333114"/>
              <a:ext cx="1216025" cy="734695"/>
            </a:xfrm>
            <a:custGeom>
              <a:avLst/>
              <a:gdLst/>
              <a:ahLst/>
              <a:cxnLst/>
              <a:rect l="l" t="t" r="r" b="b"/>
              <a:pathLst>
                <a:path w="1216025" h="734695">
                  <a:moveTo>
                    <a:pt x="128016" y="727075"/>
                  </a:moveTo>
                  <a:lnTo>
                    <a:pt x="124675" y="673989"/>
                  </a:lnTo>
                  <a:lnTo>
                    <a:pt x="123126" y="649097"/>
                  </a:lnTo>
                  <a:lnTo>
                    <a:pt x="119761" y="595376"/>
                  </a:lnTo>
                  <a:lnTo>
                    <a:pt x="84709" y="597662"/>
                  </a:lnTo>
                  <a:lnTo>
                    <a:pt x="87757" y="645922"/>
                  </a:lnTo>
                  <a:lnTo>
                    <a:pt x="37973" y="649097"/>
                  </a:lnTo>
                  <a:lnTo>
                    <a:pt x="34925" y="600837"/>
                  </a:lnTo>
                  <a:lnTo>
                    <a:pt x="0" y="602996"/>
                  </a:lnTo>
                  <a:lnTo>
                    <a:pt x="8382" y="734695"/>
                  </a:lnTo>
                  <a:lnTo>
                    <a:pt x="43307" y="732536"/>
                  </a:lnTo>
                  <a:lnTo>
                    <a:pt x="39751" y="677164"/>
                  </a:lnTo>
                  <a:lnTo>
                    <a:pt x="89535" y="673989"/>
                  </a:lnTo>
                  <a:lnTo>
                    <a:pt x="93091" y="729361"/>
                  </a:lnTo>
                  <a:lnTo>
                    <a:pt x="128016" y="727075"/>
                  </a:lnTo>
                  <a:close/>
                </a:path>
                <a:path w="1216025" h="734695">
                  <a:moveTo>
                    <a:pt x="290957" y="660781"/>
                  </a:moveTo>
                  <a:lnTo>
                    <a:pt x="289331" y="644906"/>
                  </a:lnTo>
                  <a:lnTo>
                    <a:pt x="289052" y="642073"/>
                  </a:lnTo>
                  <a:lnTo>
                    <a:pt x="285064" y="626097"/>
                  </a:lnTo>
                  <a:lnTo>
                    <a:pt x="261124" y="594461"/>
                  </a:lnTo>
                  <a:lnTo>
                    <a:pt x="255016" y="591527"/>
                  </a:lnTo>
                  <a:lnTo>
                    <a:pt x="255016" y="641604"/>
                  </a:lnTo>
                  <a:lnTo>
                    <a:pt x="202946" y="644906"/>
                  </a:lnTo>
                  <a:lnTo>
                    <a:pt x="234188" y="611886"/>
                  </a:lnTo>
                  <a:lnTo>
                    <a:pt x="240411" y="614172"/>
                  </a:lnTo>
                  <a:lnTo>
                    <a:pt x="251079" y="624078"/>
                  </a:lnTo>
                  <a:lnTo>
                    <a:pt x="254127" y="631571"/>
                  </a:lnTo>
                  <a:lnTo>
                    <a:pt x="255016" y="641604"/>
                  </a:lnTo>
                  <a:lnTo>
                    <a:pt x="255016" y="591527"/>
                  </a:lnTo>
                  <a:lnTo>
                    <a:pt x="249923" y="589064"/>
                  </a:lnTo>
                  <a:lnTo>
                    <a:pt x="237312" y="586181"/>
                  </a:lnTo>
                  <a:lnTo>
                    <a:pt x="223266" y="585851"/>
                  </a:lnTo>
                  <a:lnTo>
                    <a:pt x="210845" y="587832"/>
                  </a:lnTo>
                  <a:lnTo>
                    <a:pt x="174358" y="617816"/>
                  </a:lnTo>
                  <a:lnTo>
                    <a:pt x="167386" y="659511"/>
                  </a:lnTo>
                  <a:lnTo>
                    <a:pt x="169024" y="672592"/>
                  </a:lnTo>
                  <a:lnTo>
                    <a:pt x="193230" y="713308"/>
                  </a:lnTo>
                  <a:lnTo>
                    <a:pt x="235458" y="723265"/>
                  </a:lnTo>
                  <a:lnTo>
                    <a:pt x="245833" y="722007"/>
                  </a:lnTo>
                  <a:lnTo>
                    <a:pt x="282765" y="697979"/>
                  </a:lnTo>
                  <a:lnTo>
                    <a:pt x="282879" y="697738"/>
                  </a:lnTo>
                  <a:lnTo>
                    <a:pt x="287045" y="689838"/>
                  </a:lnTo>
                  <a:lnTo>
                    <a:pt x="290322" y="680593"/>
                  </a:lnTo>
                  <a:lnTo>
                    <a:pt x="255270" y="677037"/>
                  </a:lnTo>
                  <a:lnTo>
                    <a:pt x="253746" y="683768"/>
                  </a:lnTo>
                  <a:lnTo>
                    <a:pt x="251206" y="688721"/>
                  </a:lnTo>
                  <a:lnTo>
                    <a:pt x="247777" y="691896"/>
                  </a:lnTo>
                  <a:lnTo>
                    <a:pt x="244221" y="695071"/>
                  </a:lnTo>
                  <a:lnTo>
                    <a:pt x="239649" y="696849"/>
                  </a:lnTo>
                  <a:lnTo>
                    <a:pt x="226187" y="697738"/>
                  </a:lnTo>
                  <a:lnTo>
                    <a:pt x="219329" y="695325"/>
                  </a:lnTo>
                  <a:lnTo>
                    <a:pt x="203581" y="666242"/>
                  </a:lnTo>
                  <a:lnTo>
                    <a:pt x="290957" y="660781"/>
                  </a:lnTo>
                  <a:close/>
                </a:path>
                <a:path w="1216025" h="734695">
                  <a:moveTo>
                    <a:pt x="332105" y="338582"/>
                  </a:moveTo>
                  <a:lnTo>
                    <a:pt x="329069" y="289941"/>
                  </a:lnTo>
                  <a:lnTo>
                    <a:pt x="328472" y="280416"/>
                  </a:lnTo>
                  <a:lnTo>
                    <a:pt x="328295" y="277495"/>
                  </a:lnTo>
                  <a:lnTo>
                    <a:pt x="283337" y="280416"/>
                  </a:lnTo>
                  <a:lnTo>
                    <a:pt x="275729" y="160782"/>
                  </a:lnTo>
                  <a:lnTo>
                    <a:pt x="268732" y="50419"/>
                  </a:lnTo>
                  <a:lnTo>
                    <a:pt x="216027" y="53746"/>
                  </a:lnTo>
                  <a:lnTo>
                    <a:pt x="216027" y="284607"/>
                  </a:lnTo>
                  <a:lnTo>
                    <a:pt x="132715" y="289941"/>
                  </a:lnTo>
                  <a:lnTo>
                    <a:pt x="208153" y="160782"/>
                  </a:lnTo>
                  <a:lnTo>
                    <a:pt x="216027" y="284607"/>
                  </a:lnTo>
                  <a:lnTo>
                    <a:pt x="216027" y="53746"/>
                  </a:lnTo>
                  <a:lnTo>
                    <a:pt x="210312" y="54102"/>
                  </a:lnTo>
                  <a:lnTo>
                    <a:pt x="67691" y="294259"/>
                  </a:lnTo>
                  <a:lnTo>
                    <a:pt x="71501" y="355092"/>
                  </a:lnTo>
                  <a:lnTo>
                    <a:pt x="219837" y="345694"/>
                  </a:lnTo>
                  <a:lnTo>
                    <a:pt x="224536" y="418592"/>
                  </a:lnTo>
                  <a:lnTo>
                    <a:pt x="291719" y="414401"/>
                  </a:lnTo>
                  <a:lnTo>
                    <a:pt x="287413" y="345694"/>
                  </a:lnTo>
                  <a:lnTo>
                    <a:pt x="287147" y="341376"/>
                  </a:lnTo>
                  <a:lnTo>
                    <a:pt x="332105" y="338582"/>
                  </a:lnTo>
                  <a:close/>
                </a:path>
                <a:path w="1216025" h="734695">
                  <a:moveTo>
                    <a:pt x="551764" y="637540"/>
                  </a:moveTo>
                  <a:lnTo>
                    <a:pt x="551713" y="635000"/>
                  </a:lnTo>
                  <a:lnTo>
                    <a:pt x="549859" y="622858"/>
                  </a:lnTo>
                  <a:lnTo>
                    <a:pt x="545719" y="610984"/>
                  </a:lnTo>
                  <a:lnTo>
                    <a:pt x="539686" y="600583"/>
                  </a:lnTo>
                  <a:lnTo>
                    <a:pt x="539381" y="600049"/>
                  </a:lnTo>
                  <a:lnTo>
                    <a:pt x="530860" y="590042"/>
                  </a:lnTo>
                  <a:lnTo>
                    <a:pt x="520801" y="581888"/>
                  </a:lnTo>
                  <a:lnTo>
                    <a:pt x="515620" y="579221"/>
                  </a:lnTo>
                  <a:lnTo>
                    <a:pt x="515620" y="637540"/>
                  </a:lnTo>
                  <a:lnTo>
                    <a:pt x="515518" y="645756"/>
                  </a:lnTo>
                  <a:lnTo>
                    <a:pt x="492696" y="677316"/>
                  </a:lnTo>
                  <a:lnTo>
                    <a:pt x="477393" y="678942"/>
                  </a:lnTo>
                  <a:lnTo>
                    <a:pt x="469773" y="675894"/>
                  </a:lnTo>
                  <a:lnTo>
                    <a:pt x="452501" y="641477"/>
                  </a:lnTo>
                  <a:lnTo>
                    <a:pt x="452589" y="633031"/>
                  </a:lnTo>
                  <a:lnTo>
                    <a:pt x="481457" y="600583"/>
                  </a:lnTo>
                  <a:lnTo>
                    <a:pt x="487908" y="600875"/>
                  </a:lnTo>
                  <a:lnTo>
                    <a:pt x="514502" y="629259"/>
                  </a:lnTo>
                  <a:lnTo>
                    <a:pt x="515620" y="637540"/>
                  </a:lnTo>
                  <a:lnTo>
                    <a:pt x="515620" y="579221"/>
                  </a:lnTo>
                  <a:lnTo>
                    <a:pt x="509917" y="576275"/>
                  </a:lnTo>
                  <a:lnTo>
                    <a:pt x="498182" y="573227"/>
                  </a:lnTo>
                  <a:lnTo>
                    <a:pt x="485648" y="572770"/>
                  </a:lnTo>
                  <a:lnTo>
                    <a:pt x="477570" y="573697"/>
                  </a:lnTo>
                  <a:lnTo>
                    <a:pt x="442188" y="597700"/>
                  </a:lnTo>
                  <a:lnTo>
                    <a:pt x="438531" y="604774"/>
                  </a:lnTo>
                  <a:lnTo>
                    <a:pt x="438327" y="593775"/>
                  </a:lnTo>
                  <a:lnTo>
                    <a:pt x="452628" y="557911"/>
                  </a:lnTo>
                  <a:lnTo>
                    <a:pt x="497332" y="549021"/>
                  </a:lnTo>
                  <a:lnTo>
                    <a:pt x="510044" y="547738"/>
                  </a:lnTo>
                  <a:lnTo>
                    <a:pt x="538734" y="514350"/>
                  </a:lnTo>
                  <a:lnTo>
                    <a:pt x="515112" y="515874"/>
                  </a:lnTo>
                  <a:lnTo>
                    <a:pt x="513588" y="519176"/>
                  </a:lnTo>
                  <a:lnTo>
                    <a:pt x="510413" y="521081"/>
                  </a:lnTo>
                  <a:lnTo>
                    <a:pt x="467931" y="525081"/>
                  </a:lnTo>
                  <a:lnTo>
                    <a:pt x="428498" y="547116"/>
                  </a:lnTo>
                  <a:lnTo>
                    <a:pt x="415074" y="593775"/>
                  </a:lnTo>
                  <a:lnTo>
                    <a:pt x="415061" y="597700"/>
                  </a:lnTo>
                  <a:lnTo>
                    <a:pt x="415290" y="616331"/>
                  </a:lnTo>
                  <a:lnTo>
                    <a:pt x="422173" y="663663"/>
                  </a:lnTo>
                  <a:lnTo>
                    <a:pt x="450215" y="699643"/>
                  </a:lnTo>
                  <a:lnTo>
                    <a:pt x="477481" y="707288"/>
                  </a:lnTo>
                  <a:lnTo>
                    <a:pt x="487680" y="707263"/>
                  </a:lnTo>
                  <a:lnTo>
                    <a:pt x="526288" y="693699"/>
                  </a:lnTo>
                  <a:lnTo>
                    <a:pt x="539699" y="678942"/>
                  </a:lnTo>
                  <a:lnTo>
                    <a:pt x="543509" y="673430"/>
                  </a:lnTo>
                  <a:lnTo>
                    <a:pt x="548678" y="661644"/>
                  </a:lnTo>
                  <a:lnTo>
                    <a:pt x="551459" y="649046"/>
                  </a:lnTo>
                  <a:lnTo>
                    <a:pt x="551764" y="637540"/>
                  </a:lnTo>
                  <a:close/>
                </a:path>
                <a:path w="1216025" h="734695">
                  <a:moveTo>
                    <a:pt x="612533" y="262597"/>
                  </a:moveTo>
                  <a:lnTo>
                    <a:pt x="611759" y="214642"/>
                  </a:lnTo>
                  <a:lnTo>
                    <a:pt x="606463" y="166839"/>
                  </a:lnTo>
                  <a:lnTo>
                    <a:pt x="597255" y="126682"/>
                  </a:lnTo>
                  <a:lnTo>
                    <a:pt x="567055" y="69215"/>
                  </a:lnTo>
                  <a:lnTo>
                    <a:pt x="540664" y="48996"/>
                  </a:lnTo>
                  <a:lnTo>
                    <a:pt x="540664" y="273862"/>
                  </a:lnTo>
                  <a:lnTo>
                    <a:pt x="539737" y="294309"/>
                  </a:lnTo>
                  <a:lnTo>
                    <a:pt x="528459" y="334835"/>
                  </a:lnTo>
                  <a:lnTo>
                    <a:pt x="493649" y="349885"/>
                  </a:lnTo>
                  <a:lnTo>
                    <a:pt x="486029" y="347726"/>
                  </a:lnTo>
                  <a:lnTo>
                    <a:pt x="461010" y="312166"/>
                  </a:lnTo>
                  <a:lnTo>
                    <a:pt x="451256" y="254304"/>
                  </a:lnTo>
                  <a:lnTo>
                    <a:pt x="447535" y="195300"/>
                  </a:lnTo>
                  <a:lnTo>
                    <a:pt x="447319" y="170230"/>
                  </a:lnTo>
                  <a:lnTo>
                    <a:pt x="448297" y="149720"/>
                  </a:lnTo>
                  <a:lnTo>
                    <a:pt x="459574" y="109042"/>
                  </a:lnTo>
                  <a:lnTo>
                    <a:pt x="485902" y="94488"/>
                  </a:lnTo>
                  <a:lnTo>
                    <a:pt x="494284" y="93853"/>
                  </a:lnTo>
                  <a:lnTo>
                    <a:pt x="522897" y="121246"/>
                  </a:lnTo>
                  <a:lnTo>
                    <a:pt x="534009" y="165481"/>
                  </a:lnTo>
                  <a:lnTo>
                    <a:pt x="538988" y="219202"/>
                  </a:lnTo>
                  <a:lnTo>
                    <a:pt x="540664" y="273862"/>
                  </a:lnTo>
                  <a:lnTo>
                    <a:pt x="540664" y="48996"/>
                  </a:lnTo>
                  <a:lnTo>
                    <a:pt x="529780" y="43218"/>
                  </a:lnTo>
                  <a:lnTo>
                    <a:pt x="507288" y="37579"/>
                  </a:lnTo>
                  <a:lnTo>
                    <a:pt x="482219" y="36830"/>
                  </a:lnTo>
                  <a:lnTo>
                    <a:pt x="457517" y="40716"/>
                  </a:lnTo>
                  <a:lnTo>
                    <a:pt x="417652" y="61887"/>
                  </a:lnTo>
                  <a:lnTo>
                    <a:pt x="388543" y="106197"/>
                  </a:lnTo>
                  <a:lnTo>
                    <a:pt x="375488" y="181013"/>
                  </a:lnTo>
                  <a:lnTo>
                    <a:pt x="376301" y="228727"/>
                  </a:lnTo>
                  <a:lnTo>
                    <a:pt x="381317" y="276834"/>
                  </a:lnTo>
                  <a:lnTo>
                    <a:pt x="389915" y="316712"/>
                  </a:lnTo>
                  <a:lnTo>
                    <a:pt x="417830" y="371729"/>
                  </a:lnTo>
                  <a:lnTo>
                    <a:pt x="457288" y="399910"/>
                  </a:lnTo>
                  <a:lnTo>
                    <a:pt x="505714" y="407035"/>
                  </a:lnTo>
                  <a:lnTo>
                    <a:pt x="530479" y="403110"/>
                  </a:lnTo>
                  <a:lnTo>
                    <a:pt x="552018" y="394754"/>
                  </a:lnTo>
                  <a:lnTo>
                    <a:pt x="570344" y="381965"/>
                  </a:lnTo>
                  <a:lnTo>
                    <a:pt x="585470" y="364744"/>
                  </a:lnTo>
                  <a:lnTo>
                    <a:pt x="593102" y="349885"/>
                  </a:lnTo>
                  <a:lnTo>
                    <a:pt x="599389" y="337654"/>
                  </a:lnTo>
                  <a:lnTo>
                    <a:pt x="608418" y="303606"/>
                  </a:lnTo>
                  <a:lnTo>
                    <a:pt x="612533" y="262597"/>
                  </a:lnTo>
                  <a:close/>
                </a:path>
                <a:path w="1216025" h="734695">
                  <a:moveTo>
                    <a:pt x="726567" y="622681"/>
                  </a:moveTo>
                  <a:lnTo>
                    <a:pt x="713359" y="584644"/>
                  </a:lnTo>
                  <a:lnTo>
                    <a:pt x="690778" y="565746"/>
                  </a:lnTo>
                  <a:lnTo>
                    <a:pt x="690778" y="634453"/>
                  </a:lnTo>
                  <a:lnTo>
                    <a:pt x="689546" y="642721"/>
                  </a:lnTo>
                  <a:lnTo>
                    <a:pt x="661162" y="667766"/>
                  </a:lnTo>
                  <a:lnTo>
                    <a:pt x="654608" y="667562"/>
                  </a:lnTo>
                  <a:lnTo>
                    <a:pt x="627557" y="638606"/>
                  </a:lnTo>
                  <a:lnTo>
                    <a:pt x="626389" y="620153"/>
                  </a:lnTo>
                  <a:lnTo>
                    <a:pt x="627634" y="611974"/>
                  </a:lnTo>
                  <a:lnTo>
                    <a:pt x="656082" y="586994"/>
                  </a:lnTo>
                  <a:lnTo>
                    <a:pt x="662673" y="587209"/>
                  </a:lnTo>
                  <a:lnTo>
                    <a:pt x="689610" y="616000"/>
                  </a:lnTo>
                  <a:lnTo>
                    <a:pt x="690778" y="634453"/>
                  </a:lnTo>
                  <a:lnTo>
                    <a:pt x="690778" y="565746"/>
                  </a:lnTo>
                  <a:lnTo>
                    <a:pt x="681685" y="561682"/>
                  </a:lnTo>
                  <a:lnTo>
                    <a:pt x="668528" y="558863"/>
                  </a:lnTo>
                  <a:lnTo>
                    <a:pt x="654177" y="558546"/>
                  </a:lnTo>
                  <a:lnTo>
                    <a:pt x="644740" y="559663"/>
                  </a:lnTo>
                  <a:lnTo>
                    <a:pt x="606425" y="580682"/>
                  </a:lnTo>
                  <a:lnTo>
                    <a:pt x="590638" y="620153"/>
                  </a:lnTo>
                  <a:lnTo>
                    <a:pt x="590550" y="629793"/>
                  </a:lnTo>
                  <a:lnTo>
                    <a:pt x="591807" y="640676"/>
                  </a:lnTo>
                  <a:lnTo>
                    <a:pt x="613003" y="681012"/>
                  </a:lnTo>
                  <a:lnTo>
                    <a:pt x="654215" y="696264"/>
                  </a:lnTo>
                  <a:lnTo>
                    <a:pt x="663194" y="696214"/>
                  </a:lnTo>
                  <a:lnTo>
                    <a:pt x="700697" y="682701"/>
                  </a:lnTo>
                  <a:lnTo>
                    <a:pt x="714463" y="667766"/>
                  </a:lnTo>
                  <a:lnTo>
                    <a:pt x="718223" y="662457"/>
                  </a:lnTo>
                  <a:lnTo>
                    <a:pt x="723493" y="650328"/>
                  </a:lnTo>
                  <a:lnTo>
                    <a:pt x="726274" y="637070"/>
                  </a:lnTo>
                  <a:lnTo>
                    <a:pt x="726567" y="622681"/>
                  </a:lnTo>
                  <a:close/>
                </a:path>
                <a:path w="1216025" h="734695">
                  <a:moveTo>
                    <a:pt x="830795" y="128993"/>
                  </a:moveTo>
                  <a:lnTo>
                    <a:pt x="830707" y="106172"/>
                  </a:lnTo>
                  <a:lnTo>
                    <a:pt x="827913" y="83312"/>
                  </a:lnTo>
                  <a:lnTo>
                    <a:pt x="822642" y="63868"/>
                  </a:lnTo>
                  <a:lnTo>
                    <a:pt x="817791" y="53848"/>
                  </a:lnTo>
                  <a:lnTo>
                    <a:pt x="814882" y="47828"/>
                  </a:lnTo>
                  <a:lnTo>
                    <a:pt x="804672" y="35179"/>
                  </a:lnTo>
                  <a:lnTo>
                    <a:pt x="792302" y="25679"/>
                  </a:lnTo>
                  <a:lnTo>
                    <a:pt x="778078" y="19253"/>
                  </a:lnTo>
                  <a:lnTo>
                    <a:pt x="775754" y="18770"/>
                  </a:lnTo>
                  <a:lnTo>
                    <a:pt x="775754" y="125387"/>
                  </a:lnTo>
                  <a:lnTo>
                    <a:pt x="775119" y="138811"/>
                  </a:lnTo>
                  <a:lnTo>
                    <a:pt x="746379" y="167513"/>
                  </a:lnTo>
                  <a:lnTo>
                    <a:pt x="740537" y="164973"/>
                  </a:lnTo>
                  <a:lnTo>
                    <a:pt x="726338" y="128498"/>
                  </a:lnTo>
                  <a:lnTo>
                    <a:pt x="724255" y="96062"/>
                  </a:lnTo>
                  <a:lnTo>
                    <a:pt x="724954" y="82664"/>
                  </a:lnTo>
                  <a:lnTo>
                    <a:pt x="753872" y="53848"/>
                  </a:lnTo>
                  <a:lnTo>
                    <a:pt x="759841" y="56515"/>
                  </a:lnTo>
                  <a:lnTo>
                    <a:pt x="773734" y="92951"/>
                  </a:lnTo>
                  <a:lnTo>
                    <a:pt x="775754" y="125387"/>
                  </a:lnTo>
                  <a:lnTo>
                    <a:pt x="775754" y="18770"/>
                  </a:lnTo>
                  <a:lnTo>
                    <a:pt x="761961" y="15862"/>
                  </a:lnTo>
                  <a:lnTo>
                    <a:pt x="743966" y="15494"/>
                  </a:lnTo>
                  <a:lnTo>
                    <a:pt x="726719" y="18072"/>
                  </a:lnTo>
                  <a:lnTo>
                    <a:pt x="687451" y="42672"/>
                  </a:lnTo>
                  <a:lnTo>
                    <a:pt x="670648" y="92951"/>
                  </a:lnTo>
                  <a:lnTo>
                    <a:pt x="670687" y="116205"/>
                  </a:lnTo>
                  <a:lnTo>
                    <a:pt x="678751" y="158470"/>
                  </a:lnTo>
                  <a:lnTo>
                    <a:pt x="709079" y="196710"/>
                  </a:lnTo>
                  <a:lnTo>
                    <a:pt x="757428" y="206883"/>
                  </a:lnTo>
                  <a:lnTo>
                    <a:pt x="774661" y="204317"/>
                  </a:lnTo>
                  <a:lnTo>
                    <a:pt x="789825" y="198920"/>
                  </a:lnTo>
                  <a:lnTo>
                    <a:pt x="802906" y="190703"/>
                  </a:lnTo>
                  <a:lnTo>
                    <a:pt x="813943" y="179705"/>
                  </a:lnTo>
                  <a:lnTo>
                    <a:pt x="821347" y="167513"/>
                  </a:lnTo>
                  <a:lnTo>
                    <a:pt x="822413" y="165760"/>
                  </a:lnTo>
                  <a:lnTo>
                    <a:pt x="828040" y="148844"/>
                  </a:lnTo>
                  <a:lnTo>
                    <a:pt x="830795" y="128993"/>
                  </a:lnTo>
                  <a:close/>
                </a:path>
                <a:path w="1216025" h="734695">
                  <a:moveTo>
                    <a:pt x="896353" y="678434"/>
                  </a:moveTo>
                  <a:lnTo>
                    <a:pt x="889914" y="577215"/>
                  </a:lnTo>
                  <a:lnTo>
                    <a:pt x="887984" y="546735"/>
                  </a:lnTo>
                  <a:lnTo>
                    <a:pt x="771271" y="554101"/>
                  </a:lnTo>
                  <a:lnTo>
                    <a:pt x="776097" y="630301"/>
                  </a:lnTo>
                  <a:lnTo>
                    <a:pt x="776592" y="639851"/>
                  </a:lnTo>
                  <a:lnTo>
                    <a:pt x="776719" y="649820"/>
                  </a:lnTo>
                  <a:lnTo>
                    <a:pt x="776643" y="652805"/>
                  </a:lnTo>
                  <a:lnTo>
                    <a:pt x="776224" y="656209"/>
                  </a:lnTo>
                  <a:lnTo>
                    <a:pt x="775335" y="659384"/>
                  </a:lnTo>
                  <a:lnTo>
                    <a:pt x="772541" y="661162"/>
                  </a:lnTo>
                  <a:lnTo>
                    <a:pt x="767715" y="661416"/>
                  </a:lnTo>
                  <a:lnTo>
                    <a:pt x="765810" y="661543"/>
                  </a:lnTo>
                  <a:lnTo>
                    <a:pt x="759333" y="661543"/>
                  </a:lnTo>
                  <a:lnTo>
                    <a:pt x="756158" y="661670"/>
                  </a:lnTo>
                  <a:lnTo>
                    <a:pt x="753491" y="661670"/>
                  </a:lnTo>
                  <a:lnTo>
                    <a:pt x="755142" y="687324"/>
                  </a:lnTo>
                  <a:lnTo>
                    <a:pt x="764286" y="688340"/>
                  </a:lnTo>
                  <a:lnTo>
                    <a:pt x="771652" y="688594"/>
                  </a:lnTo>
                  <a:lnTo>
                    <a:pt x="786511" y="687578"/>
                  </a:lnTo>
                  <a:lnTo>
                    <a:pt x="793242" y="686308"/>
                  </a:lnTo>
                  <a:lnTo>
                    <a:pt x="797306" y="684022"/>
                  </a:lnTo>
                  <a:lnTo>
                    <a:pt x="801497" y="681863"/>
                  </a:lnTo>
                  <a:lnTo>
                    <a:pt x="811644" y="649820"/>
                  </a:lnTo>
                  <a:lnTo>
                    <a:pt x="811276" y="639318"/>
                  </a:lnTo>
                  <a:lnTo>
                    <a:pt x="807593" y="580263"/>
                  </a:lnTo>
                  <a:lnTo>
                    <a:pt x="855078" y="577215"/>
                  </a:lnTo>
                  <a:lnTo>
                    <a:pt x="861695" y="680593"/>
                  </a:lnTo>
                  <a:lnTo>
                    <a:pt x="896353" y="678434"/>
                  </a:lnTo>
                  <a:close/>
                </a:path>
                <a:path w="1216025" h="734695">
                  <a:moveTo>
                    <a:pt x="988568" y="0"/>
                  </a:moveTo>
                  <a:lnTo>
                    <a:pt x="938657" y="3175"/>
                  </a:lnTo>
                  <a:lnTo>
                    <a:pt x="769747" y="398018"/>
                  </a:lnTo>
                  <a:lnTo>
                    <a:pt x="821182" y="394716"/>
                  </a:lnTo>
                  <a:lnTo>
                    <a:pt x="988568" y="0"/>
                  </a:lnTo>
                  <a:close/>
                </a:path>
                <a:path w="1216025" h="734695">
                  <a:moveTo>
                    <a:pt x="1056005" y="612267"/>
                  </a:moveTo>
                  <a:lnTo>
                    <a:pt x="1054328" y="596392"/>
                  </a:lnTo>
                  <a:lnTo>
                    <a:pt x="1054036" y="593610"/>
                  </a:lnTo>
                  <a:lnTo>
                    <a:pt x="1050061" y="577634"/>
                  </a:lnTo>
                  <a:lnTo>
                    <a:pt x="1026172" y="545947"/>
                  </a:lnTo>
                  <a:lnTo>
                    <a:pt x="1020064" y="543001"/>
                  </a:lnTo>
                  <a:lnTo>
                    <a:pt x="1020064" y="593090"/>
                  </a:lnTo>
                  <a:lnTo>
                    <a:pt x="967994" y="596392"/>
                  </a:lnTo>
                  <a:lnTo>
                    <a:pt x="992124" y="563880"/>
                  </a:lnTo>
                  <a:lnTo>
                    <a:pt x="999223" y="563499"/>
                  </a:lnTo>
                  <a:lnTo>
                    <a:pt x="1005459" y="565658"/>
                  </a:lnTo>
                  <a:lnTo>
                    <a:pt x="1010793" y="570611"/>
                  </a:lnTo>
                  <a:lnTo>
                    <a:pt x="1016000" y="575564"/>
                  </a:lnTo>
                  <a:lnTo>
                    <a:pt x="1019175" y="583057"/>
                  </a:lnTo>
                  <a:lnTo>
                    <a:pt x="1020064" y="593090"/>
                  </a:lnTo>
                  <a:lnTo>
                    <a:pt x="1020064" y="543001"/>
                  </a:lnTo>
                  <a:lnTo>
                    <a:pt x="1014984" y="540550"/>
                  </a:lnTo>
                  <a:lnTo>
                    <a:pt x="1002360" y="537667"/>
                  </a:lnTo>
                  <a:lnTo>
                    <a:pt x="988301" y="537337"/>
                  </a:lnTo>
                  <a:lnTo>
                    <a:pt x="975880" y="539318"/>
                  </a:lnTo>
                  <a:lnTo>
                    <a:pt x="939406" y="569302"/>
                  </a:lnTo>
                  <a:lnTo>
                    <a:pt x="932434" y="610997"/>
                  </a:lnTo>
                  <a:lnTo>
                    <a:pt x="934046" y="624078"/>
                  </a:lnTo>
                  <a:lnTo>
                    <a:pt x="958278" y="664794"/>
                  </a:lnTo>
                  <a:lnTo>
                    <a:pt x="1000506" y="674751"/>
                  </a:lnTo>
                  <a:lnTo>
                    <a:pt x="1010881" y="673493"/>
                  </a:lnTo>
                  <a:lnTo>
                    <a:pt x="1047800" y="649516"/>
                  </a:lnTo>
                  <a:lnTo>
                    <a:pt x="1047953" y="649224"/>
                  </a:lnTo>
                  <a:lnTo>
                    <a:pt x="1052093" y="641350"/>
                  </a:lnTo>
                  <a:lnTo>
                    <a:pt x="1055370" y="632079"/>
                  </a:lnTo>
                  <a:lnTo>
                    <a:pt x="1020318" y="628523"/>
                  </a:lnTo>
                  <a:lnTo>
                    <a:pt x="1018794" y="635254"/>
                  </a:lnTo>
                  <a:lnTo>
                    <a:pt x="1016254" y="640207"/>
                  </a:lnTo>
                  <a:lnTo>
                    <a:pt x="1012698" y="643382"/>
                  </a:lnTo>
                  <a:lnTo>
                    <a:pt x="1009269" y="646557"/>
                  </a:lnTo>
                  <a:lnTo>
                    <a:pt x="1004697" y="648335"/>
                  </a:lnTo>
                  <a:lnTo>
                    <a:pt x="969759" y="625119"/>
                  </a:lnTo>
                  <a:lnTo>
                    <a:pt x="968629" y="617855"/>
                  </a:lnTo>
                  <a:lnTo>
                    <a:pt x="1056005" y="612267"/>
                  </a:lnTo>
                  <a:close/>
                </a:path>
                <a:path w="1216025" h="734695">
                  <a:moveTo>
                    <a:pt x="1087539" y="305282"/>
                  </a:moveTo>
                  <a:lnTo>
                    <a:pt x="1087374" y="282321"/>
                  </a:lnTo>
                  <a:lnTo>
                    <a:pt x="1084605" y="259613"/>
                  </a:lnTo>
                  <a:lnTo>
                    <a:pt x="1079373" y="240220"/>
                  </a:lnTo>
                  <a:lnTo>
                    <a:pt x="1074572" y="230251"/>
                  </a:lnTo>
                  <a:lnTo>
                    <a:pt x="1071651" y="224180"/>
                  </a:lnTo>
                  <a:lnTo>
                    <a:pt x="1061466" y="211467"/>
                  </a:lnTo>
                  <a:lnTo>
                    <a:pt x="1049121" y="201879"/>
                  </a:lnTo>
                  <a:lnTo>
                    <a:pt x="1034986" y="195414"/>
                  </a:lnTo>
                  <a:lnTo>
                    <a:pt x="1032522" y="194894"/>
                  </a:lnTo>
                  <a:lnTo>
                    <a:pt x="1032522" y="301790"/>
                  </a:lnTo>
                  <a:lnTo>
                    <a:pt x="1031836" y="315214"/>
                  </a:lnTo>
                  <a:lnTo>
                    <a:pt x="1003173" y="343916"/>
                  </a:lnTo>
                  <a:lnTo>
                    <a:pt x="997204" y="341249"/>
                  </a:lnTo>
                  <a:lnTo>
                    <a:pt x="983132" y="304888"/>
                  </a:lnTo>
                  <a:lnTo>
                    <a:pt x="981049" y="272465"/>
                  </a:lnTo>
                  <a:lnTo>
                    <a:pt x="981735" y="259067"/>
                  </a:lnTo>
                  <a:lnTo>
                    <a:pt x="1010666" y="230251"/>
                  </a:lnTo>
                  <a:lnTo>
                    <a:pt x="1016635" y="232930"/>
                  </a:lnTo>
                  <a:lnTo>
                    <a:pt x="1030465" y="269341"/>
                  </a:lnTo>
                  <a:lnTo>
                    <a:pt x="1032522" y="301790"/>
                  </a:lnTo>
                  <a:lnTo>
                    <a:pt x="1032522" y="194894"/>
                  </a:lnTo>
                  <a:lnTo>
                    <a:pt x="1019022" y="192011"/>
                  </a:lnTo>
                  <a:lnTo>
                    <a:pt x="1001268" y="191643"/>
                  </a:lnTo>
                  <a:lnTo>
                    <a:pt x="983767" y="194221"/>
                  </a:lnTo>
                  <a:lnTo>
                    <a:pt x="944245" y="218821"/>
                  </a:lnTo>
                  <a:lnTo>
                    <a:pt x="927341" y="269341"/>
                  </a:lnTo>
                  <a:lnTo>
                    <a:pt x="927404" y="282321"/>
                  </a:lnTo>
                  <a:lnTo>
                    <a:pt x="935482" y="334632"/>
                  </a:lnTo>
                  <a:lnTo>
                    <a:pt x="965758" y="373062"/>
                  </a:lnTo>
                  <a:lnTo>
                    <a:pt x="1014095" y="383286"/>
                  </a:lnTo>
                  <a:lnTo>
                    <a:pt x="1031354" y="380720"/>
                  </a:lnTo>
                  <a:lnTo>
                    <a:pt x="1046543" y="375323"/>
                  </a:lnTo>
                  <a:lnTo>
                    <a:pt x="1059624" y="367106"/>
                  </a:lnTo>
                  <a:lnTo>
                    <a:pt x="1070610" y="356108"/>
                  </a:lnTo>
                  <a:lnTo>
                    <a:pt x="1078064" y="343916"/>
                  </a:lnTo>
                  <a:lnTo>
                    <a:pt x="1079157" y="342150"/>
                  </a:lnTo>
                  <a:lnTo>
                    <a:pt x="1084795" y="325221"/>
                  </a:lnTo>
                  <a:lnTo>
                    <a:pt x="1087539" y="305282"/>
                  </a:lnTo>
                  <a:close/>
                </a:path>
                <a:path w="1216025" h="734695">
                  <a:moveTo>
                    <a:pt x="1215644" y="602107"/>
                  </a:moveTo>
                  <a:lnTo>
                    <a:pt x="1214031" y="586359"/>
                  </a:lnTo>
                  <a:lnTo>
                    <a:pt x="1213739" y="583450"/>
                  </a:lnTo>
                  <a:lnTo>
                    <a:pt x="1209763" y="567474"/>
                  </a:lnTo>
                  <a:lnTo>
                    <a:pt x="1185862" y="535813"/>
                  </a:lnTo>
                  <a:lnTo>
                    <a:pt x="1179703" y="532879"/>
                  </a:lnTo>
                  <a:lnTo>
                    <a:pt x="1179703" y="583057"/>
                  </a:lnTo>
                  <a:lnTo>
                    <a:pt x="1127633" y="586359"/>
                  </a:lnTo>
                  <a:lnTo>
                    <a:pt x="1151890" y="553720"/>
                  </a:lnTo>
                  <a:lnTo>
                    <a:pt x="1159002" y="553339"/>
                  </a:lnTo>
                  <a:lnTo>
                    <a:pt x="1165225" y="555625"/>
                  </a:lnTo>
                  <a:lnTo>
                    <a:pt x="1175766" y="565404"/>
                  </a:lnTo>
                  <a:lnTo>
                    <a:pt x="1178814" y="572897"/>
                  </a:lnTo>
                  <a:lnTo>
                    <a:pt x="1179703" y="583057"/>
                  </a:lnTo>
                  <a:lnTo>
                    <a:pt x="1179703" y="532879"/>
                  </a:lnTo>
                  <a:lnTo>
                    <a:pt x="1174648" y="530453"/>
                  </a:lnTo>
                  <a:lnTo>
                    <a:pt x="1162050" y="527621"/>
                  </a:lnTo>
                  <a:lnTo>
                    <a:pt x="1148080" y="527304"/>
                  </a:lnTo>
                  <a:lnTo>
                    <a:pt x="1135595" y="529209"/>
                  </a:lnTo>
                  <a:lnTo>
                    <a:pt x="1099108" y="559155"/>
                  </a:lnTo>
                  <a:lnTo>
                    <a:pt x="1092073" y="600837"/>
                  </a:lnTo>
                  <a:lnTo>
                    <a:pt x="1093711" y="613918"/>
                  </a:lnTo>
                  <a:lnTo>
                    <a:pt x="1117942" y="654685"/>
                  </a:lnTo>
                  <a:lnTo>
                    <a:pt x="1160272" y="664718"/>
                  </a:lnTo>
                  <a:lnTo>
                    <a:pt x="1170622" y="663448"/>
                  </a:lnTo>
                  <a:lnTo>
                    <a:pt x="1207528" y="639368"/>
                  </a:lnTo>
                  <a:lnTo>
                    <a:pt x="1207681" y="639064"/>
                  </a:lnTo>
                  <a:lnTo>
                    <a:pt x="1211846" y="631240"/>
                  </a:lnTo>
                  <a:lnTo>
                    <a:pt x="1215136" y="622046"/>
                  </a:lnTo>
                  <a:lnTo>
                    <a:pt x="1179957" y="618363"/>
                  </a:lnTo>
                  <a:lnTo>
                    <a:pt x="1178433" y="625094"/>
                  </a:lnTo>
                  <a:lnTo>
                    <a:pt x="1176020" y="630047"/>
                  </a:lnTo>
                  <a:lnTo>
                    <a:pt x="1172464" y="633222"/>
                  </a:lnTo>
                  <a:lnTo>
                    <a:pt x="1168908" y="636524"/>
                  </a:lnTo>
                  <a:lnTo>
                    <a:pt x="1164463" y="638302"/>
                  </a:lnTo>
                  <a:lnTo>
                    <a:pt x="1159002" y="638556"/>
                  </a:lnTo>
                  <a:lnTo>
                    <a:pt x="1151001" y="639064"/>
                  </a:lnTo>
                  <a:lnTo>
                    <a:pt x="1144016" y="636651"/>
                  </a:lnTo>
                  <a:lnTo>
                    <a:pt x="1128395" y="607695"/>
                  </a:lnTo>
                  <a:lnTo>
                    <a:pt x="1215644" y="602107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78739" y="2331847"/>
            <a:ext cx="3533140" cy="614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7200"/>
              </a:lnSpc>
              <a:spcBef>
                <a:spcPts val="100"/>
              </a:spcBef>
              <a:tabLst>
                <a:tab pos="1643380" algn="l"/>
                <a:tab pos="2073275" algn="l"/>
                <a:tab pos="2870200" algn="l"/>
              </a:tabLst>
            </a:pP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С</a:t>
            </a:r>
            <a:r>
              <a:rPr sz="1800" spc="-50" dirty="0">
                <a:solidFill>
                  <a:srgbClr val="001F5F"/>
                </a:solidFill>
                <a:latin typeface="Microsoft Sans Serif"/>
                <a:cs typeface="Microsoft Sans Serif"/>
              </a:rPr>
              <a:t>о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д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е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р</a:t>
            </a:r>
            <a:r>
              <a:rPr sz="1800" spc="-40" dirty="0">
                <a:solidFill>
                  <a:srgbClr val="001F5F"/>
                </a:solidFill>
                <a:latin typeface="Microsoft Sans Serif"/>
                <a:cs typeface="Microsoft Sans Serif"/>
              </a:rPr>
              <a:t>ж</a:t>
            </a:r>
            <a:r>
              <a:rPr sz="1800" spc="-45" dirty="0">
                <a:solidFill>
                  <a:srgbClr val="001F5F"/>
                </a:solidFill>
                <a:latin typeface="Microsoft Sans Serif"/>
                <a:cs typeface="Microsoft Sans Serif"/>
              </a:rPr>
              <a:t>а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ни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е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	</a:t>
            </a:r>
            <a:r>
              <a:rPr sz="1800" spc="-45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и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	</a:t>
            </a:r>
            <a:r>
              <a:rPr sz="1800" spc="-50" dirty="0">
                <a:solidFill>
                  <a:srgbClr val="001F5F"/>
                </a:solidFill>
                <a:latin typeface="Microsoft Sans Serif"/>
                <a:cs typeface="Microsoft Sans Serif"/>
              </a:rPr>
              <a:t>п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л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ани</a:t>
            </a:r>
            <a:r>
              <a:rPr sz="1800" spc="-35" dirty="0">
                <a:solidFill>
                  <a:srgbClr val="001F5F"/>
                </a:solidFill>
                <a:latin typeface="Microsoft Sans Serif"/>
                <a:cs typeface="Microsoft Sans Serif"/>
              </a:rPr>
              <a:t>р</a:t>
            </a:r>
            <a:r>
              <a:rPr sz="1800" spc="-40" dirty="0">
                <a:solidFill>
                  <a:srgbClr val="001F5F"/>
                </a:solidFill>
                <a:latin typeface="Microsoft Sans Serif"/>
                <a:cs typeface="Microsoft Sans Serif"/>
              </a:rPr>
              <a:t>у</a:t>
            </a:r>
            <a:r>
              <a:rPr sz="18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е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мые 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Программы	должны	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быть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851275" y="2331847"/>
            <a:ext cx="1248410" cy="614045"/>
          </a:xfrm>
          <a:prstGeom prst="rect">
            <a:avLst/>
          </a:prstGeom>
        </p:spPr>
        <p:txBody>
          <a:bodyPr vert="horz" wrap="square" lIns="0" tIns="32384" rIns="0" bIns="0" rtlCol="0">
            <a:spAutoFit/>
          </a:bodyPr>
          <a:lstStyle/>
          <a:p>
            <a:pPr marL="45720">
              <a:lnSpc>
                <a:spcPct val="100000"/>
              </a:lnSpc>
              <a:spcBef>
                <a:spcPts val="254"/>
              </a:spcBef>
            </a:pPr>
            <a:r>
              <a:rPr sz="1800" spc="-40" dirty="0">
                <a:solidFill>
                  <a:srgbClr val="001F5F"/>
                </a:solidFill>
                <a:latin typeface="Microsoft Sans Serif"/>
                <a:cs typeface="Microsoft Sans Serif"/>
              </a:rPr>
              <a:t>результаты</a:t>
            </a:r>
            <a:endParaRPr sz="18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155"/>
              </a:spcBef>
              <a:tabLst>
                <a:tab pos="670560" algn="l"/>
              </a:tabLst>
            </a:pPr>
            <a:r>
              <a:rPr sz="1800" b="1" u="heavy" spc="-1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Arial"/>
                <a:cs typeface="Arial"/>
              </a:rPr>
              <a:t>н</a:t>
            </a:r>
            <a:r>
              <a:rPr sz="1800" b="1" u="heavy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Arial"/>
                <a:cs typeface="Arial"/>
              </a:rPr>
              <a:t>е	ни</a:t>
            </a:r>
            <a:r>
              <a:rPr sz="1800" b="1" u="heavy" spc="-3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Arial"/>
                <a:cs typeface="Arial"/>
              </a:rPr>
              <a:t>ж</a:t>
            </a:r>
            <a:r>
              <a:rPr sz="1800" b="1" u="heavy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Arial"/>
                <a:cs typeface="Arial"/>
              </a:rPr>
              <a:t>е</a:t>
            </a:r>
            <a:endParaRPr sz="18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78739" y="2921112"/>
            <a:ext cx="5021580" cy="611505"/>
          </a:xfrm>
          <a:prstGeom prst="rect">
            <a:avLst/>
          </a:prstGeom>
        </p:spPr>
        <p:txBody>
          <a:bodyPr vert="horz" wrap="square" lIns="0" tIns="311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45"/>
              </a:spcBef>
            </a:pP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соответствующих</a:t>
            </a:r>
            <a:r>
              <a:rPr sz="1800" spc="26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содержания</a:t>
            </a:r>
            <a:r>
              <a:rPr sz="1800" spc="26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и</a:t>
            </a:r>
            <a:r>
              <a:rPr sz="1800" spc="27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планируемых</a:t>
            </a:r>
            <a:endParaRPr sz="18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150"/>
              </a:spcBef>
            </a:pPr>
            <a:r>
              <a:rPr sz="1800" spc="-40" dirty="0">
                <a:solidFill>
                  <a:srgbClr val="001F5F"/>
                </a:solidFill>
                <a:latin typeface="Microsoft Sans Serif"/>
                <a:cs typeface="Microsoft Sans Serif"/>
              </a:rPr>
              <a:t>результатов</a:t>
            </a:r>
            <a:r>
              <a:rPr sz="1800" spc="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Федеральной</a:t>
            </a:r>
            <a:r>
              <a:rPr sz="18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программы</a:t>
            </a:r>
            <a:endParaRPr sz="18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974154" y="381000"/>
            <a:ext cx="5426646" cy="525977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4800" b="1" spc="-10" dirty="0">
                <a:solidFill>
                  <a:srgbClr val="3B3770"/>
                </a:solidFill>
                <a:latin typeface="Arial"/>
                <a:cs typeface="Arial"/>
              </a:rPr>
              <a:t>ДОО</a:t>
            </a:r>
            <a:endParaRPr sz="4800" dirty="0">
              <a:latin typeface="Arial"/>
              <a:cs typeface="Arial"/>
            </a:endParaRPr>
          </a:p>
          <a:p>
            <a:pPr marL="12700" marR="421640">
              <a:spcBef>
                <a:spcPts val="310"/>
              </a:spcBef>
            </a:pPr>
            <a:r>
              <a:rPr sz="4800" b="1" spc="-5" dirty="0">
                <a:solidFill>
                  <a:srgbClr val="3B3770"/>
                </a:solidFill>
                <a:latin typeface="Arial"/>
                <a:cs typeface="Arial"/>
              </a:rPr>
              <a:t>пред</a:t>
            </a:r>
            <a:r>
              <a:rPr sz="4800" b="1" spc="-45" dirty="0">
                <a:solidFill>
                  <a:srgbClr val="3B3770"/>
                </a:solidFill>
                <a:latin typeface="Arial"/>
                <a:cs typeface="Arial"/>
              </a:rPr>
              <a:t>о</a:t>
            </a:r>
            <a:r>
              <a:rPr sz="4800" b="1" spc="5" dirty="0">
                <a:solidFill>
                  <a:srgbClr val="3B3770"/>
                </a:solidFill>
                <a:latin typeface="Arial"/>
                <a:cs typeface="Arial"/>
              </a:rPr>
              <a:t>с</a:t>
            </a:r>
            <a:r>
              <a:rPr sz="4800" b="1" spc="-55" dirty="0">
                <a:solidFill>
                  <a:srgbClr val="3B3770"/>
                </a:solidFill>
                <a:latin typeface="Arial"/>
                <a:cs typeface="Arial"/>
              </a:rPr>
              <a:t>т</a:t>
            </a:r>
            <a:r>
              <a:rPr sz="4800" b="1" spc="5" dirty="0">
                <a:solidFill>
                  <a:srgbClr val="3B3770"/>
                </a:solidFill>
                <a:latin typeface="Arial"/>
                <a:cs typeface="Arial"/>
              </a:rPr>
              <a:t>а</a:t>
            </a:r>
            <a:r>
              <a:rPr sz="4800" b="1" spc="-45" dirty="0">
                <a:solidFill>
                  <a:srgbClr val="3B3770"/>
                </a:solidFill>
                <a:latin typeface="Arial"/>
                <a:cs typeface="Arial"/>
              </a:rPr>
              <a:t>вл</a:t>
            </a:r>
            <a:r>
              <a:rPr sz="4800" b="1" spc="-10" dirty="0">
                <a:solidFill>
                  <a:srgbClr val="3B3770"/>
                </a:solidFill>
                <a:latin typeface="Arial"/>
                <a:cs typeface="Arial"/>
              </a:rPr>
              <a:t>е</a:t>
            </a:r>
            <a:r>
              <a:rPr sz="4800" b="1" dirty="0">
                <a:solidFill>
                  <a:srgbClr val="3B3770"/>
                </a:solidFill>
                <a:latin typeface="Arial"/>
                <a:cs typeface="Arial"/>
              </a:rPr>
              <a:t>н</a:t>
            </a:r>
            <a:r>
              <a:rPr sz="4800" b="1" spc="-5" dirty="0">
                <a:solidFill>
                  <a:srgbClr val="3B3770"/>
                </a:solidFill>
                <a:latin typeface="Arial"/>
                <a:cs typeface="Arial"/>
              </a:rPr>
              <a:t>о  </a:t>
            </a:r>
            <a:r>
              <a:rPr sz="4800" b="1" spc="-10" dirty="0">
                <a:solidFill>
                  <a:srgbClr val="3B3770"/>
                </a:solidFill>
                <a:latin typeface="Arial"/>
                <a:cs typeface="Arial"/>
              </a:rPr>
              <a:t>право </a:t>
            </a:r>
            <a:r>
              <a:rPr sz="4800" b="1" spc="-5" dirty="0">
                <a:solidFill>
                  <a:srgbClr val="3B3770"/>
                </a:solidFill>
                <a:latin typeface="Arial"/>
                <a:cs typeface="Arial"/>
              </a:rPr>
              <a:t>выбора </a:t>
            </a:r>
            <a:r>
              <a:rPr sz="4800" b="1" dirty="0">
                <a:solidFill>
                  <a:srgbClr val="3B3770"/>
                </a:solidFill>
                <a:latin typeface="Arial"/>
                <a:cs typeface="Arial"/>
              </a:rPr>
              <a:t> </a:t>
            </a:r>
            <a:r>
              <a:rPr sz="4800" b="1" spc="-15" dirty="0">
                <a:solidFill>
                  <a:srgbClr val="3B3770"/>
                </a:solidFill>
                <a:latin typeface="Arial"/>
                <a:cs typeface="Arial"/>
              </a:rPr>
              <a:t>способов</a:t>
            </a:r>
            <a:endParaRPr sz="4800" dirty="0">
              <a:latin typeface="Arial"/>
              <a:cs typeface="Arial"/>
            </a:endParaRPr>
          </a:p>
          <a:p>
            <a:pPr marL="12700"/>
            <a:r>
              <a:rPr sz="4800" b="1" spc="-10" dirty="0">
                <a:solidFill>
                  <a:srgbClr val="3B3770"/>
                </a:solidFill>
                <a:latin typeface="Arial"/>
                <a:cs typeface="Arial"/>
              </a:rPr>
              <a:t>реализации</a:t>
            </a:r>
            <a:endParaRPr sz="4800" dirty="0">
              <a:latin typeface="Arial"/>
              <a:cs typeface="Arial"/>
            </a:endParaRPr>
          </a:p>
          <a:p>
            <a:pPr marL="12700" marR="5080">
              <a:spcBef>
                <a:spcPts val="315"/>
              </a:spcBef>
            </a:pPr>
            <a:r>
              <a:rPr sz="4800" b="1" spc="-5" dirty="0">
                <a:solidFill>
                  <a:srgbClr val="3B3770"/>
                </a:solidFill>
                <a:latin typeface="Arial"/>
                <a:cs typeface="Arial"/>
              </a:rPr>
              <a:t>об</a:t>
            </a:r>
            <a:r>
              <a:rPr sz="4800" b="1" spc="-15" dirty="0">
                <a:solidFill>
                  <a:srgbClr val="3B3770"/>
                </a:solidFill>
                <a:latin typeface="Arial"/>
                <a:cs typeface="Arial"/>
              </a:rPr>
              <a:t>р</a:t>
            </a:r>
            <a:r>
              <a:rPr sz="4800" b="1" spc="30" dirty="0">
                <a:solidFill>
                  <a:srgbClr val="3B3770"/>
                </a:solidFill>
                <a:latin typeface="Arial"/>
                <a:cs typeface="Arial"/>
              </a:rPr>
              <a:t>а</a:t>
            </a:r>
            <a:r>
              <a:rPr sz="4800" b="1" spc="-80" dirty="0">
                <a:solidFill>
                  <a:srgbClr val="3B3770"/>
                </a:solidFill>
                <a:latin typeface="Arial"/>
                <a:cs typeface="Arial"/>
              </a:rPr>
              <a:t>з</a:t>
            </a:r>
            <a:r>
              <a:rPr sz="4800" b="1" spc="-5" dirty="0">
                <a:solidFill>
                  <a:srgbClr val="3B3770"/>
                </a:solidFill>
                <a:latin typeface="Arial"/>
                <a:cs typeface="Arial"/>
              </a:rPr>
              <a:t>о</a:t>
            </a:r>
            <a:r>
              <a:rPr sz="4800" b="1" spc="-50" dirty="0">
                <a:solidFill>
                  <a:srgbClr val="3B3770"/>
                </a:solidFill>
                <a:latin typeface="Arial"/>
                <a:cs typeface="Arial"/>
              </a:rPr>
              <a:t>в</a:t>
            </a:r>
            <a:r>
              <a:rPr sz="4800" b="1" spc="5" dirty="0">
                <a:solidFill>
                  <a:srgbClr val="3B3770"/>
                </a:solidFill>
                <a:latin typeface="Arial"/>
                <a:cs typeface="Arial"/>
              </a:rPr>
              <a:t>а</a:t>
            </a:r>
            <a:r>
              <a:rPr sz="4800" b="1" spc="-45" dirty="0">
                <a:solidFill>
                  <a:srgbClr val="3B3770"/>
                </a:solidFill>
                <a:latin typeface="Arial"/>
                <a:cs typeface="Arial"/>
              </a:rPr>
              <a:t>т</a:t>
            </a:r>
            <a:r>
              <a:rPr sz="4800" b="1" spc="-10" dirty="0">
                <a:solidFill>
                  <a:srgbClr val="3B3770"/>
                </a:solidFill>
                <a:latin typeface="Arial"/>
                <a:cs typeface="Arial"/>
              </a:rPr>
              <a:t>е</a:t>
            </a:r>
            <a:r>
              <a:rPr sz="4800" b="1" spc="5" dirty="0">
                <a:solidFill>
                  <a:srgbClr val="3B3770"/>
                </a:solidFill>
                <a:latin typeface="Arial"/>
                <a:cs typeface="Arial"/>
              </a:rPr>
              <a:t>л</a:t>
            </a:r>
            <a:r>
              <a:rPr sz="4800" b="1" spc="-5" dirty="0">
                <a:solidFill>
                  <a:srgbClr val="3B3770"/>
                </a:solidFill>
                <a:latin typeface="Arial"/>
                <a:cs typeface="Arial"/>
              </a:rPr>
              <a:t>ьной  </a:t>
            </a:r>
            <a:r>
              <a:rPr sz="4800" b="1" spc="-10" dirty="0">
                <a:solidFill>
                  <a:srgbClr val="3B3770"/>
                </a:solidFill>
                <a:latin typeface="Arial"/>
                <a:cs typeface="Arial"/>
              </a:rPr>
              <a:t>деятельности</a:t>
            </a:r>
            <a:endParaRPr sz="4800" dirty="0">
              <a:latin typeface="Arial"/>
              <a:cs typeface="Arial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7257800" y="220120"/>
            <a:ext cx="4274946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dirty="0"/>
              <a:t>в</a:t>
            </a:r>
            <a:r>
              <a:rPr sz="3200" spc="-95" dirty="0"/>
              <a:t> </a:t>
            </a:r>
            <a:r>
              <a:rPr sz="3200" spc="-15" dirty="0"/>
              <a:t>зависимости:</a:t>
            </a:r>
            <a:endParaRPr sz="3200" dirty="0"/>
          </a:p>
        </p:txBody>
      </p:sp>
      <p:sp>
        <p:nvSpPr>
          <p:cNvPr id="7" name="object 7"/>
          <p:cNvSpPr/>
          <p:nvPr/>
        </p:nvSpPr>
        <p:spPr>
          <a:xfrm>
            <a:off x="6781800" y="914400"/>
            <a:ext cx="4118610" cy="5100955"/>
          </a:xfrm>
          <a:custGeom>
            <a:avLst/>
            <a:gdLst/>
            <a:ahLst/>
            <a:cxnLst/>
            <a:rect l="l" t="t" r="r" b="b"/>
            <a:pathLst>
              <a:path w="4118609" h="5100955">
                <a:moveTo>
                  <a:pt x="1287018" y="454914"/>
                </a:moveTo>
                <a:lnTo>
                  <a:pt x="643509" y="0"/>
                </a:lnTo>
                <a:lnTo>
                  <a:pt x="0" y="454914"/>
                </a:lnTo>
                <a:lnTo>
                  <a:pt x="0" y="1038098"/>
                </a:lnTo>
                <a:lnTo>
                  <a:pt x="643509" y="1493012"/>
                </a:lnTo>
                <a:lnTo>
                  <a:pt x="1287018" y="1038098"/>
                </a:lnTo>
                <a:lnTo>
                  <a:pt x="1287018" y="454914"/>
                </a:lnTo>
                <a:close/>
              </a:path>
              <a:path w="4118609" h="5100955">
                <a:moveTo>
                  <a:pt x="1420495" y="4062603"/>
                </a:moveTo>
                <a:lnTo>
                  <a:pt x="776986" y="3607689"/>
                </a:lnTo>
                <a:lnTo>
                  <a:pt x="133477" y="4062603"/>
                </a:lnTo>
                <a:lnTo>
                  <a:pt x="133477" y="4645799"/>
                </a:lnTo>
                <a:lnTo>
                  <a:pt x="776986" y="5100726"/>
                </a:lnTo>
                <a:lnTo>
                  <a:pt x="1420495" y="4645799"/>
                </a:lnTo>
                <a:lnTo>
                  <a:pt x="1420495" y="4062603"/>
                </a:lnTo>
                <a:close/>
              </a:path>
              <a:path w="4118609" h="5100955">
                <a:moveTo>
                  <a:pt x="4118483" y="1947926"/>
                </a:moveTo>
                <a:lnTo>
                  <a:pt x="3474974" y="1493012"/>
                </a:lnTo>
                <a:lnTo>
                  <a:pt x="2831338" y="1947926"/>
                </a:lnTo>
                <a:lnTo>
                  <a:pt x="2831338" y="2531110"/>
                </a:lnTo>
                <a:lnTo>
                  <a:pt x="3474974" y="2986024"/>
                </a:lnTo>
                <a:lnTo>
                  <a:pt x="4118483" y="2531110"/>
                </a:lnTo>
                <a:lnTo>
                  <a:pt x="4118483" y="1947926"/>
                </a:lnTo>
                <a:close/>
              </a:path>
            </a:pathLst>
          </a:custGeom>
          <a:solidFill>
            <a:srgbClr val="1B318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8381178" y="1128977"/>
            <a:ext cx="2028189" cy="683895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12700" marR="5080">
              <a:lnSpc>
                <a:spcPct val="80000"/>
              </a:lnSpc>
              <a:spcBef>
                <a:spcPts val="675"/>
              </a:spcBef>
            </a:pPr>
            <a:r>
              <a:rPr sz="24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от</a:t>
            </a:r>
            <a:r>
              <a:rPr sz="2400" spc="-5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40" dirty="0">
                <a:solidFill>
                  <a:srgbClr val="FFFFFF"/>
                </a:solidFill>
                <a:latin typeface="Microsoft Sans Serif"/>
                <a:cs typeface="Microsoft Sans Serif"/>
              </a:rPr>
              <a:t>конкретных </a:t>
            </a:r>
            <a:r>
              <a:rPr sz="2400" spc="-6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FFFFFF"/>
                </a:solidFill>
                <a:latin typeface="Microsoft Sans Serif"/>
                <a:cs typeface="Microsoft Sans Serif"/>
              </a:rPr>
              <a:t>условий</a:t>
            </a:r>
            <a:endParaRPr sz="2400" dirty="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223805" y="2050259"/>
            <a:ext cx="4690745" cy="4430395"/>
          </a:xfrm>
          <a:prstGeom prst="rect">
            <a:avLst/>
          </a:prstGeom>
        </p:spPr>
        <p:txBody>
          <a:bodyPr vert="horz" wrap="square" lIns="0" tIns="84455" rIns="0" bIns="0" rtlCol="0">
            <a:spAutoFit/>
          </a:bodyPr>
          <a:lstStyle/>
          <a:p>
            <a:pPr marL="895350" marR="1393190" indent="1208405" algn="r">
              <a:lnSpc>
                <a:spcPct val="80300"/>
              </a:lnSpc>
              <a:spcBef>
                <a:spcPts val="665"/>
              </a:spcBef>
            </a:pP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с</a:t>
            </a:r>
            <a:r>
              <a:rPr sz="2400" spc="-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40" dirty="0">
                <a:solidFill>
                  <a:srgbClr val="FFFFFF"/>
                </a:solidFill>
                <a:latin typeface="Microsoft Sans Serif"/>
                <a:cs typeface="Microsoft Sans Serif"/>
              </a:rPr>
              <a:t>учетом </a:t>
            </a:r>
            <a:r>
              <a:rPr sz="2400" spc="-6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индиви</a:t>
            </a:r>
            <a:r>
              <a:rPr sz="2400" dirty="0">
                <a:solidFill>
                  <a:srgbClr val="FFFFFF"/>
                </a:solidFill>
                <a:latin typeface="Microsoft Sans Serif"/>
                <a:cs typeface="Microsoft Sans Serif"/>
              </a:rPr>
              <a:t>д</a:t>
            </a:r>
            <a:r>
              <a:rPr sz="24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у</a:t>
            </a:r>
            <a:r>
              <a:rPr sz="24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альных  </a:t>
            </a:r>
            <a:r>
              <a:rPr sz="2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особенностей </a:t>
            </a:r>
            <a:r>
              <a:rPr sz="24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воспитанников, </a:t>
            </a:r>
            <a:r>
              <a:rPr sz="24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специфики</a:t>
            </a:r>
            <a:r>
              <a:rPr sz="24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FFFFFF"/>
                </a:solidFill>
                <a:latin typeface="Microsoft Sans Serif"/>
                <a:cs typeface="Microsoft Sans Serif"/>
              </a:rPr>
              <a:t>их</a:t>
            </a:r>
            <a:endParaRPr sz="2400">
              <a:latin typeface="Microsoft Sans Serif"/>
              <a:cs typeface="Microsoft Sans Serif"/>
            </a:endParaRPr>
          </a:p>
          <a:p>
            <a:pPr marL="12700" marR="1395730" indent="1073150" algn="r">
              <a:lnSpc>
                <a:spcPct val="80000"/>
              </a:lnSpc>
            </a:pPr>
            <a:r>
              <a:rPr sz="24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потребностей</a:t>
            </a:r>
            <a:r>
              <a:rPr sz="2400" spc="-4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и </a:t>
            </a:r>
            <a:r>
              <a:rPr sz="2400" spc="-6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интересов,</a:t>
            </a:r>
            <a:r>
              <a:rPr sz="2400" spc="-7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возрастных</a:t>
            </a:r>
            <a:endParaRPr sz="2400">
              <a:latin typeface="Microsoft Sans Serif"/>
              <a:cs typeface="Microsoft Sans Serif"/>
            </a:endParaRPr>
          </a:p>
          <a:p>
            <a:pPr marR="1396365" algn="r">
              <a:lnSpc>
                <a:spcPts val="2305"/>
              </a:lnSpc>
            </a:pPr>
            <a:r>
              <a:rPr sz="24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возможностей</a:t>
            </a:r>
            <a:endParaRPr sz="2400">
              <a:latin typeface="Microsoft Sans Serif"/>
              <a:cs typeface="Microsoft Sans Serif"/>
            </a:endParaRPr>
          </a:p>
          <a:p>
            <a:pPr marL="2061845">
              <a:lnSpc>
                <a:spcPts val="2590"/>
              </a:lnSpc>
              <a:spcBef>
                <a:spcPts val="1235"/>
              </a:spcBef>
            </a:pPr>
            <a:r>
              <a:rPr sz="24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предпочтений</a:t>
            </a:r>
            <a:endParaRPr sz="2400">
              <a:latin typeface="Microsoft Sans Serif"/>
              <a:cs typeface="Microsoft Sans Serif"/>
            </a:endParaRPr>
          </a:p>
          <a:p>
            <a:pPr marL="2061845" marR="5080">
              <a:lnSpc>
                <a:spcPct val="80000"/>
              </a:lnSpc>
              <a:spcBef>
                <a:spcPts val="290"/>
              </a:spcBef>
            </a:pPr>
            <a:r>
              <a:rPr sz="2400" spc="-40" dirty="0">
                <a:solidFill>
                  <a:srgbClr val="FFFFFF"/>
                </a:solidFill>
                <a:latin typeface="Microsoft Sans Serif"/>
                <a:cs typeface="Microsoft Sans Serif"/>
              </a:rPr>
              <a:t>педагогического </a:t>
            </a:r>
            <a:r>
              <a:rPr sz="24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коллектива </a:t>
            </a:r>
            <a:r>
              <a:rPr sz="2400" spc="-85" dirty="0">
                <a:solidFill>
                  <a:srgbClr val="FFFFFF"/>
                </a:solidFill>
                <a:latin typeface="Microsoft Sans Serif"/>
                <a:cs typeface="Microsoft Sans Serif"/>
              </a:rPr>
              <a:t>ДОО</a:t>
            </a:r>
            <a:r>
              <a:rPr sz="24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и </a:t>
            </a:r>
            <a:r>
              <a:rPr sz="2400" spc="-6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других </a:t>
            </a:r>
            <a:r>
              <a:rPr sz="24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участников </a:t>
            </a:r>
            <a:r>
              <a:rPr sz="2400" spc="-6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образовательных </a:t>
            </a:r>
            <a:r>
              <a:rPr sz="24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отношений</a:t>
            </a:r>
            <a:endParaRPr sz="24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chemeClr val="tx2">
              <a:lumMod val="75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717607" y="1665715"/>
            <a:ext cx="258191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60" dirty="0"/>
              <a:t>СХОДСТВО</a:t>
            </a:r>
            <a:endParaRPr sz="3600" dirty="0"/>
          </a:p>
        </p:txBody>
      </p:sp>
      <p:sp>
        <p:nvSpPr>
          <p:cNvPr id="4" name="object 4"/>
          <p:cNvSpPr txBox="1"/>
          <p:nvPr/>
        </p:nvSpPr>
        <p:spPr>
          <a:xfrm>
            <a:off x="6663690" y="3929633"/>
            <a:ext cx="180086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spc="-25" dirty="0">
                <a:solidFill>
                  <a:srgbClr val="FFFFFF"/>
                </a:solidFill>
                <a:latin typeface="Calibri"/>
                <a:cs typeface="Calibri"/>
              </a:rPr>
              <a:t>ФГОС</a:t>
            </a:r>
            <a:r>
              <a:rPr sz="3600" b="1" spc="-1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600" b="1" spc="-40" dirty="0">
                <a:solidFill>
                  <a:srgbClr val="FFFFFF"/>
                </a:solidFill>
                <a:latin typeface="Calibri"/>
                <a:cs typeface="Calibri"/>
              </a:rPr>
              <a:t>ДО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575942" y="4008577"/>
            <a:ext cx="1910714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dirty="0">
                <a:solidFill>
                  <a:srgbClr val="FFFFFF"/>
                </a:solidFill>
                <a:latin typeface="Arial"/>
                <a:cs typeface="Arial"/>
              </a:rPr>
              <a:t>ФОП</a:t>
            </a:r>
            <a:r>
              <a:rPr sz="3600" b="1" spc="-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00" b="1" spc="-5" dirty="0">
                <a:solidFill>
                  <a:srgbClr val="FFFFFF"/>
                </a:solidFill>
                <a:latin typeface="Arial"/>
                <a:cs typeface="Arial"/>
              </a:rPr>
              <a:t>ДО</a:t>
            </a:r>
            <a:endParaRPr sz="3600">
              <a:latin typeface="Arial"/>
              <a:cs typeface="Arial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6793865" y="2185035"/>
            <a:ext cx="1588135" cy="1828164"/>
            <a:chOff x="6793865" y="2185035"/>
            <a:chExt cx="1588135" cy="1828164"/>
          </a:xfrm>
        </p:grpSpPr>
        <p:sp>
          <p:nvSpPr>
            <p:cNvPr id="7" name="object 7"/>
            <p:cNvSpPr/>
            <p:nvPr/>
          </p:nvSpPr>
          <p:spPr>
            <a:xfrm>
              <a:off x="6812915" y="2204085"/>
              <a:ext cx="1550035" cy="1790064"/>
            </a:xfrm>
            <a:custGeom>
              <a:avLst/>
              <a:gdLst/>
              <a:ahLst/>
              <a:cxnLst/>
              <a:rect l="l" t="t" r="r" b="b"/>
              <a:pathLst>
                <a:path w="1550034" h="1790064">
                  <a:moveTo>
                    <a:pt x="775080" y="0"/>
                  </a:moveTo>
                  <a:lnTo>
                    <a:pt x="0" y="447420"/>
                  </a:lnTo>
                  <a:lnTo>
                    <a:pt x="0" y="1342263"/>
                  </a:lnTo>
                  <a:lnTo>
                    <a:pt x="775080" y="1789683"/>
                  </a:lnTo>
                  <a:lnTo>
                    <a:pt x="1550034" y="1342263"/>
                  </a:lnTo>
                  <a:lnTo>
                    <a:pt x="1550034" y="447420"/>
                  </a:lnTo>
                  <a:lnTo>
                    <a:pt x="775080" y="0"/>
                  </a:lnTo>
                  <a:close/>
                </a:path>
              </a:pathLst>
            </a:custGeom>
            <a:solidFill>
              <a:srgbClr val="1B31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6812915" y="2204085"/>
              <a:ext cx="1550035" cy="1790064"/>
            </a:xfrm>
            <a:custGeom>
              <a:avLst/>
              <a:gdLst/>
              <a:ahLst/>
              <a:cxnLst/>
              <a:rect l="l" t="t" r="r" b="b"/>
              <a:pathLst>
                <a:path w="1550034" h="1790064">
                  <a:moveTo>
                    <a:pt x="775080" y="0"/>
                  </a:moveTo>
                  <a:lnTo>
                    <a:pt x="1550034" y="447420"/>
                  </a:lnTo>
                  <a:lnTo>
                    <a:pt x="1550034" y="1342263"/>
                  </a:lnTo>
                  <a:lnTo>
                    <a:pt x="775080" y="1789683"/>
                  </a:lnTo>
                  <a:lnTo>
                    <a:pt x="0" y="1342263"/>
                  </a:lnTo>
                  <a:lnTo>
                    <a:pt x="0" y="447420"/>
                  </a:lnTo>
                  <a:lnTo>
                    <a:pt x="775080" y="0"/>
                  </a:lnTo>
                  <a:close/>
                </a:path>
              </a:pathLst>
            </a:custGeom>
            <a:ln w="38100">
              <a:solidFill>
                <a:srgbClr val="FFFFFF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062978" y="2631376"/>
              <a:ext cx="935037" cy="935037"/>
            </a:xfrm>
            <a:prstGeom prst="rect">
              <a:avLst/>
            </a:prstGeom>
          </p:spPr>
        </p:pic>
      </p:grpSp>
      <p:grpSp>
        <p:nvGrpSpPr>
          <p:cNvPr id="10" name="object 10"/>
          <p:cNvGrpSpPr/>
          <p:nvPr/>
        </p:nvGrpSpPr>
        <p:grpSpPr>
          <a:xfrm>
            <a:off x="1784350" y="2122551"/>
            <a:ext cx="1588135" cy="1828164"/>
            <a:chOff x="1784350" y="2122551"/>
            <a:chExt cx="1588135" cy="1828164"/>
          </a:xfrm>
        </p:grpSpPr>
        <p:sp>
          <p:nvSpPr>
            <p:cNvPr id="11" name="object 11"/>
            <p:cNvSpPr/>
            <p:nvPr/>
          </p:nvSpPr>
          <p:spPr>
            <a:xfrm>
              <a:off x="1803400" y="2141601"/>
              <a:ext cx="1550035" cy="1790064"/>
            </a:xfrm>
            <a:custGeom>
              <a:avLst/>
              <a:gdLst/>
              <a:ahLst/>
              <a:cxnLst/>
              <a:rect l="l" t="t" r="r" b="b"/>
              <a:pathLst>
                <a:path w="1550035" h="1790064">
                  <a:moveTo>
                    <a:pt x="774954" y="0"/>
                  </a:moveTo>
                  <a:lnTo>
                    <a:pt x="0" y="447421"/>
                  </a:lnTo>
                  <a:lnTo>
                    <a:pt x="0" y="1342263"/>
                  </a:lnTo>
                  <a:lnTo>
                    <a:pt x="774954" y="1789684"/>
                  </a:lnTo>
                  <a:lnTo>
                    <a:pt x="1549908" y="1342263"/>
                  </a:lnTo>
                  <a:lnTo>
                    <a:pt x="1549908" y="447421"/>
                  </a:lnTo>
                  <a:lnTo>
                    <a:pt x="774954" y="0"/>
                  </a:lnTo>
                  <a:close/>
                </a:path>
              </a:pathLst>
            </a:custGeom>
            <a:solidFill>
              <a:srgbClr val="1B31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803400" y="2141601"/>
              <a:ext cx="1550035" cy="1790064"/>
            </a:xfrm>
            <a:custGeom>
              <a:avLst/>
              <a:gdLst/>
              <a:ahLst/>
              <a:cxnLst/>
              <a:rect l="l" t="t" r="r" b="b"/>
              <a:pathLst>
                <a:path w="1550035" h="1790064">
                  <a:moveTo>
                    <a:pt x="774954" y="0"/>
                  </a:moveTo>
                  <a:lnTo>
                    <a:pt x="1549908" y="447421"/>
                  </a:lnTo>
                  <a:lnTo>
                    <a:pt x="1549908" y="1342263"/>
                  </a:lnTo>
                  <a:lnTo>
                    <a:pt x="774954" y="1789684"/>
                  </a:lnTo>
                  <a:lnTo>
                    <a:pt x="0" y="1342263"/>
                  </a:lnTo>
                  <a:lnTo>
                    <a:pt x="0" y="447421"/>
                  </a:lnTo>
                  <a:lnTo>
                    <a:pt x="774954" y="0"/>
                  </a:lnTo>
                  <a:close/>
                </a:path>
              </a:pathLst>
            </a:custGeom>
            <a:ln w="38100">
              <a:solidFill>
                <a:srgbClr val="FFFFFF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059431" y="2480170"/>
              <a:ext cx="1037856" cy="1037856"/>
            </a:xfrm>
            <a:prstGeom prst="rect">
              <a:avLst/>
            </a:prstGeom>
          </p:spPr>
        </p:pic>
      </p:grpSp>
      <p:grpSp>
        <p:nvGrpSpPr>
          <p:cNvPr id="14" name="object 14"/>
          <p:cNvGrpSpPr/>
          <p:nvPr/>
        </p:nvGrpSpPr>
        <p:grpSpPr>
          <a:xfrm>
            <a:off x="10503534" y="0"/>
            <a:ext cx="1707514" cy="2242185"/>
            <a:chOff x="10503534" y="0"/>
            <a:chExt cx="1707514" cy="2242185"/>
          </a:xfrm>
        </p:grpSpPr>
        <p:sp>
          <p:nvSpPr>
            <p:cNvPr id="15" name="object 15"/>
            <p:cNvSpPr/>
            <p:nvPr/>
          </p:nvSpPr>
          <p:spPr>
            <a:xfrm>
              <a:off x="10522584" y="0"/>
              <a:ext cx="1669414" cy="2204085"/>
            </a:xfrm>
            <a:custGeom>
              <a:avLst/>
              <a:gdLst/>
              <a:ahLst/>
              <a:cxnLst/>
              <a:rect l="l" t="t" r="r" b="b"/>
              <a:pathLst>
                <a:path w="1669415" h="2204085">
                  <a:moveTo>
                    <a:pt x="1669415" y="2035810"/>
                  </a:moveTo>
                  <a:lnTo>
                    <a:pt x="1332865" y="2204085"/>
                  </a:lnTo>
                  <a:lnTo>
                    <a:pt x="0" y="1537589"/>
                  </a:lnTo>
                  <a:lnTo>
                    <a:pt x="0" y="0"/>
                  </a:lnTo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0757661" y="0"/>
              <a:ext cx="1434465" cy="1881505"/>
            </a:xfrm>
            <a:custGeom>
              <a:avLst/>
              <a:gdLst/>
              <a:ahLst/>
              <a:cxnLst/>
              <a:rect l="l" t="t" r="r" b="b"/>
              <a:pathLst>
                <a:path w="1434465" h="1881505">
                  <a:moveTo>
                    <a:pt x="1434338" y="1712995"/>
                  </a:moveTo>
                  <a:lnTo>
                    <a:pt x="1097788" y="1881251"/>
                  </a:lnTo>
                  <a:lnTo>
                    <a:pt x="0" y="1332357"/>
                  </a:lnTo>
                  <a:lnTo>
                    <a:pt x="0" y="0"/>
                  </a:lnTo>
                </a:path>
              </a:pathLst>
            </a:custGeom>
            <a:ln w="38099">
              <a:solidFill>
                <a:srgbClr val="FFFFFF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7" name="object 17"/>
          <p:cNvGrpSpPr/>
          <p:nvPr/>
        </p:nvGrpSpPr>
        <p:grpSpPr>
          <a:xfrm>
            <a:off x="10931779" y="5397753"/>
            <a:ext cx="1279525" cy="1479550"/>
            <a:chOff x="10931779" y="5397753"/>
            <a:chExt cx="1279525" cy="1479550"/>
          </a:xfrm>
        </p:grpSpPr>
        <p:sp>
          <p:nvSpPr>
            <p:cNvPr id="18" name="object 18"/>
            <p:cNvSpPr/>
            <p:nvPr/>
          </p:nvSpPr>
          <p:spPr>
            <a:xfrm>
              <a:off x="10950829" y="5416803"/>
              <a:ext cx="1241425" cy="1441450"/>
            </a:xfrm>
            <a:custGeom>
              <a:avLst/>
              <a:gdLst/>
              <a:ahLst/>
              <a:cxnLst/>
              <a:rect l="l" t="t" r="r" b="b"/>
              <a:pathLst>
                <a:path w="1241425" h="1441450">
                  <a:moveTo>
                    <a:pt x="817499" y="0"/>
                  </a:moveTo>
                  <a:lnTo>
                    <a:pt x="1241171" y="211816"/>
                  </a:lnTo>
                </a:path>
                <a:path w="1241425" h="1441450">
                  <a:moveTo>
                    <a:pt x="0" y="1441193"/>
                  </a:moveTo>
                  <a:lnTo>
                    <a:pt x="0" y="408711"/>
                  </a:lnTo>
                  <a:lnTo>
                    <a:pt x="817499" y="0"/>
                  </a:lnTo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1131423" y="5678855"/>
              <a:ext cx="1061085" cy="1179195"/>
            </a:xfrm>
            <a:custGeom>
              <a:avLst/>
              <a:gdLst/>
              <a:ahLst/>
              <a:cxnLst/>
              <a:rect l="l" t="t" r="r" b="b"/>
              <a:pathLst>
                <a:path w="1061084" h="1179195">
                  <a:moveTo>
                    <a:pt x="614045" y="0"/>
                  </a:moveTo>
                  <a:lnTo>
                    <a:pt x="1060577" y="223247"/>
                  </a:lnTo>
                </a:path>
                <a:path w="1061084" h="1179195">
                  <a:moveTo>
                    <a:pt x="122871" y="1179141"/>
                  </a:moveTo>
                  <a:lnTo>
                    <a:pt x="0" y="1117697"/>
                  </a:lnTo>
                  <a:lnTo>
                    <a:pt x="0" y="307060"/>
                  </a:lnTo>
                  <a:lnTo>
                    <a:pt x="614045" y="0"/>
                  </a:lnTo>
                </a:path>
              </a:pathLst>
            </a:custGeom>
            <a:ln w="38100">
              <a:solidFill>
                <a:srgbClr val="FFFFFF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21" name="object 2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2025027" cy="2064258"/>
          </a:xfrm>
          <a:prstGeom prst="rect">
            <a:avLst/>
          </a:prstGeom>
        </p:spPr>
      </p:pic>
      <p:sp>
        <p:nvSpPr>
          <p:cNvPr id="22" name="object 22"/>
          <p:cNvSpPr txBox="1"/>
          <p:nvPr/>
        </p:nvSpPr>
        <p:spPr>
          <a:xfrm>
            <a:off x="178714" y="639317"/>
            <a:ext cx="1477645" cy="739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05" algn="ctr">
              <a:lnSpc>
                <a:spcPts val="1945"/>
              </a:lnSpc>
              <a:spcBef>
                <a:spcPts val="100"/>
              </a:spcBef>
            </a:pPr>
            <a:r>
              <a:rPr sz="1800" b="1" spc="114" dirty="0">
                <a:solidFill>
                  <a:srgbClr val="544F9F"/>
                </a:solidFill>
                <a:latin typeface="Arial"/>
                <a:cs typeface="Arial"/>
              </a:rPr>
              <a:t>Основы</a:t>
            </a:r>
            <a:endParaRPr sz="1800">
              <a:latin typeface="Arial"/>
              <a:cs typeface="Arial"/>
            </a:endParaRPr>
          </a:p>
          <a:p>
            <a:pPr marL="12700" marR="5080" algn="ctr">
              <a:lnSpc>
                <a:spcPct val="80000"/>
              </a:lnSpc>
              <a:spcBef>
                <a:spcPts val="215"/>
              </a:spcBef>
            </a:pPr>
            <a:r>
              <a:rPr sz="1800" b="1" spc="145" dirty="0">
                <a:solidFill>
                  <a:srgbClr val="544F9F"/>
                </a:solidFill>
                <a:latin typeface="Arial"/>
                <a:cs typeface="Arial"/>
              </a:rPr>
              <a:t>р</a:t>
            </a:r>
            <a:r>
              <a:rPr sz="1800" b="1" spc="160" dirty="0">
                <a:solidFill>
                  <a:srgbClr val="544F9F"/>
                </a:solidFill>
                <a:latin typeface="Arial"/>
                <a:cs typeface="Arial"/>
              </a:rPr>
              <a:t>а</a:t>
            </a:r>
            <a:r>
              <a:rPr sz="1800" b="1" spc="145" dirty="0">
                <a:solidFill>
                  <a:srgbClr val="544F9F"/>
                </a:solidFill>
                <a:latin typeface="Arial"/>
                <a:cs typeface="Arial"/>
              </a:rPr>
              <a:t>зр</a:t>
            </a:r>
            <a:r>
              <a:rPr sz="1800" b="1" spc="135" dirty="0">
                <a:solidFill>
                  <a:srgbClr val="544F9F"/>
                </a:solidFill>
                <a:latin typeface="Arial"/>
                <a:cs typeface="Arial"/>
              </a:rPr>
              <a:t>а</a:t>
            </a:r>
            <a:r>
              <a:rPr sz="1800" b="1" spc="145" dirty="0">
                <a:solidFill>
                  <a:srgbClr val="544F9F"/>
                </a:solidFill>
                <a:latin typeface="Arial"/>
                <a:cs typeface="Arial"/>
              </a:rPr>
              <a:t>б</a:t>
            </a:r>
            <a:r>
              <a:rPr sz="1800" b="1" spc="95" dirty="0">
                <a:solidFill>
                  <a:srgbClr val="544F9F"/>
                </a:solidFill>
                <a:latin typeface="Arial"/>
                <a:cs typeface="Arial"/>
              </a:rPr>
              <a:t>о</a:t>
            </a:r>
            <a:r>
              <a:rPr sz="1800" b="1" spc="110" dirty="0">
                <a:solidFill>
                  <a:srgbClr val="544F9F"/>
                </a:solidFill>
                <a:latin typeface="Arial"/>
                <a:cs typeface="Arial"/>
              </a:rPr>
              <a:t>т</a:t>
            </a:r>
            <a:r>
              <a:rPr sz="1800" b="1" spc="140" dirty="0">
                <a:solidFill>
                  <a:srgbClr val="544F9F"/>
                </a:solidFill>
                <a:latin typeface="Arial"/>
                <a:cs typeface="Arial"/>
              </a:rPr>
              <a:t>к</a:t>
            </a:r>
            <a:r>
              <a:rPr sz="1800" b="1" dirty="0">
                <a:solidFill>
                  <a:srgbClr val="544F9F"/>
                </a:solidFill>
                <a:latin typeface="Arial"/>
                <a:cs typeface="Arial"/>
              </a:rPr>
              <a:t>и  </a:t>
            </a:r>
            <a:r>
              <a:rPr sz="1800" b="1" spc="95" dirty="0">
                <a:solidFill>
                  <a:srgbClr val="544F9F"/>
                </a:solidFill>
                <a:latin typeface="Arial"/>
                <a:cs typeface="Arial"/>
              </a:rPr>
              <a:t>ООП</a:t>
            </a:r>
            <a:r>
              <a:rPr sz="1800" b="1" spc="245" dirty="0">
                <a:solidFill>
                  <a:srgbClr val="544F9F"/>
                </a:solidFill>
                <a:latin typeface="Arial"/>
                <a:cs typeface="Arial"/>
              </a:rPr>
              <a:t> </a:t>
            </a:r>
            <a:r>
              <a:rPr sz="1800" b="1" spc="70" dirty="0">
                <a:solidFill>
                  <a:srgbClr val="544F9F"/>
                </a:solidFill>
                <a:latin typeface="Arial"/>
                <a:cs typeface="Arial"/>
              </a:rPr>
              <a:t>ДО</a:t>
            </a:r>
            <a:endParaRPr sz="18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32054" y="5006416"/>
            <a:ext cx="10414000" cy="1489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400" b="1" spc="-35" dirty="0">
                <a:solidFill>
                  <a:srgbClr val="FFFFFF"/>
                </a:solidFill>
                <a:latin typeface="Arial"/>
                <a:cs typeface="Arial"/>
              </a:rPr>
              <a:t>Три</a:t>
            </a:r>
            <a:r>
              <a:rPr sz="2400" b="1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b="1" spc="-10" dirty="0">
                <a:solidFill>
                  <a:srgbClr val="FFFFFF"/>
                </a:solidFill>
                <a:latin typeface="Arial"/>
                <a:cs typeface="Arial"/>
              </a:rPr>
              <a:t>основных</a:t>
            </a:r>
            <a:r>
              <a:rPr sz="2400" b="1" spc="-5" dirty="0">
                <a:solidFill>
                  <a:srgbClr val="FFFFFF"/>
                </a:solidFill>
                <a:latin typeface="Arial"/>
                <a:cs typeface="Arial"/>
              </a:rPr>
              <a:t> раздела</a:t>
            </a:r>
            <a:r>
              <a:rPr sz="2400" b="1" dirty="0">
                <a:solidFill>
                  <a:srgbClr val="FFFFFF"/>
                </a:solidFill>
                <a:latin typeface="Arial"/>
                <a:cs typeface="Arial"/>
              </a:rPr>
              <a:t> ООП</a:t>
            </a:r>
            <a:r>
              <a:rPr sz="2400" b="1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FFFFFF"/>
                </a:solidFill>
                <a:latin typeface="Arial"/>
                <a:cs typeface="Arial"/>
              </a:rPr>
              <a:t>ДО:</a:t>
            </a:r>
            <a:r>
              <a:rPr sz="2400" b="1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b="1" spc="-15" dirty="0">
                <a:solidFill>
                  <a:srgbClr val="FFFFFF"/>
                </a:solidFill>
                <a:latin typeface="Arial"/>
                <a:cs typeface="Arial"/>
              </a:rPr>
              <a:t>целевой,</a:t>
            </a:r>
            <a:r>
              <a:rPr sz="2400" b="1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FFFFFF"/>
                </a:solidFill>
                <a:latin typeface="Arial"/>
                <a:cs typeface="Arial"/>
              </a:rPr>
              <a:t>содержательный</a:t>
            </a:r>
            <a:r>
              <a:rPr sz="2400" b="1" dirty="0">
                <a:solidFill>
                  <a:srgbClr val="FFFFFF"/>
                </a:solidFill>
                <a:latin typeface="Arial"/>
                <a:cs typeface="Arial"/>
              </a:rPr>
              <a:t> и </a:t>
            </a:r>
            <a:r>
              <a:rPr sz="2400" b="1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FFFFFF"/>
                </a:solidFill>
                <a:latin typeface="Arial"/>
                <a:cs typeface="Arial"/>
              </a:rPr>
              <a:t>организационный, </a:t>
            </a:r>
            <a:r>
              <a:rPr sz="2400" b="1" dirty="0">
                <a:solidFill>
                  <a:srgbClr val="FFFFFF"/>
                </a:solidFill>
                <a:latin typeface="Arial"/>
                <a:cs typeface="Arial"/>
              </a:rPr>
              <a:t>в </a:t>
            </a:r>
            <a:r>
              <a:rPr sz="2400" b="1" spc="-10" dirty="0">
                <a:solidFill>
                  <a:srgbClr val="FFFFFF"/>
                </a:solidFill>
                <a:latin typeface="Arial"/>
                <a:cs typeface="Arial"/>
              </a:rPr>
              <a:t>каждом </a:t>
            </a:r>
            <a:r>
              <a:rPr sz="2400" b="1" dirty="0">
                <a:solidFill>
                  <a:srgbClr val="FFFFFF"/>
                </a:solidFill>
                <a:latin typeface="Arial"/>
                <a:cs typeface="Arial"/>
              </a:rPr>
              <a:t>из </a:t>
            </a:r>
            <a:r>
              <a:rPr sz="2400" b="1" spc="-25" dirty="0">
                <a:solidFill>
                  <a:srgbClr val="FFFFFF"/>
                </a:solidFill>
                <a:latin typeface="Arial"/>
                <a:cs typeface="Arial"/>
              </a:rPr>
              <a:t>которых </a:t>
            </a:r>
            <a:r>
              <a:rPr sz="2400" b="1" spc="-15" dirty="0">
                <a:solidFill>
                  <a:srgbClr val="FFFFFF"/>
                </a:solidFill>
                <a:latin typeface="Arial"/>
                <a:cs typeface="Arial"/>
              </a:rPr>
              <a:t>отражается </a:t>
            </a:r>
            <a:r>
              <a:rPr sz="2400" b="1" spc="-10" dirty="0">
                <a:solidFill>
                  <a:srgbClr val="FFFFFF"/>
                </a:solidFill>
                <a:latin typeface="Arial"/>
                <a:cs typeface="Arial"/>
              </a:rPr>
              <a:t>обязательная </a:t>
            </a:r>
            <a:r>
              <a:rPr sz="2400" b="1" spc="-5" dirty="0">
                <a:solidFill>
                  <a:srgbClr val="FFFFFF"/>
                </a:solidFill>
                <a:latin typeface="Arial"/>
                <a:cs typeface="Arial"/>
              </a:rPr>
              <a:t> часть</a:t>
            </a:r>
            <a:r>
              <a:rPr sz="2400" b="1" dirty="0">
                <a:solidFill>
                  <a:srgbClr val="FFFFFF"/>
                </a:solidFill>
                <a:latin typeface="Arial"/>
                <a:cs typeface="Arial"/>
              </a:rPr>
              <a:t> (не</a:t>
            </a:r>
            <a:r>
              <a:rPr sz="2400" b="1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FFFFFF"/>
                </a:solidFill>
                <a:latin typeface="Arial"/>
                <a:cs typeface="Arial"/>
              </a:rPr>
              <a:t>менее</a:t>
            </a:r>
            <a:r>
              <a:rPr sz="2400" b="1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b="1" spc="-10" dirty="0">
                <a:solidFill>
                  <a:srgbClr val="FFFFFF"/>
                </a:solidFill>
                <a:latin typeface="Arial"/>
                <a:cs typeface="Arial"/>
              </a:rPr>
              <a:t>60%)</a:t>
            </a:r>
            <a:r>
              <a:rPr sz="2400" b="1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FFFFFF"/>
                </a:solidFill>
                <a:latin typeface="Arial"/>
                <a:cs typeface="Arial"/>
              </a:rPr>
              <a:t>и</a:t>
            </a:r>
            <a:r>
              <a:rPr sz="2400" b="1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FFFFFF"/>
                </a:solidFill>
                <a:latin typeface="Arial"/>
                <a:cs typeface="Arial"/>
              </a:rPr>
              <a:t>часть,</a:t>
            </a:r>
            <a:r>
              <a:rPr sz="2400" b="1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b="1" spc="-25" dirty="0">
                <a:solidFill>
                  <a:srgbClr val="FFFFFF"/>
                </a:solidFill>
                <a:latin typeface="Arial"/>
                <a:cs typeface="Arial"/>
              </a:rPr>
              <a:t>формируемая</a:t>
            </a:r>
            <a:r>
              <a:rPr sz="2400" b="1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FFFFFF"/>
                </a:solidFill>
                <a:latin typeface="Arial"/>
                <a:cs typeface="Arial"/>
              </a:rPr>
              <a:t>участниками </a:t>
            </a:r>
            <a:r>
              <a:rPr sz="2400" b="1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b="1" spc="-10" dirty="0">
                <a:solidFill>
                  <a:srgbClr val="FFFFFF"/>
                </a:solidFill>
                <a:latin typeface="Arial"/>
                <a:cs typeface="Arial"/>
              </a:rPr>
              <a:t>образовательных</a:t>
            </a:r>
            <a:r>
              <a:rPr sz="2400" b="1" spc="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b="1" spc="-10" dirty="0">
                <a:solidFill>
                  <a:srgbClr val="FFFFFF"/>
                </a:solidFill>
                <a:latin typeface="Arial"/>
                <a:cs typeface="Arial"/>
              </a:rPr>
              <a:t>отношений</a:t>
            </a:r>
            <a:r>
              <a:rPr sz="2400" b="1" spc="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FFFFFF"/>
                </a:solidFill>
                <a:latin typeface="Arial"/>
                <a:cs typeface="Arial"/>
              </a:rPr>
              <a:t>(не </a:t>
            </a:r>
            <a:r>
              <a:rPr sz="2400" b="1" spc="-25" dirty="0">
                <a:solidFill>
                  <a:srgbClr val="FFFFFF"/>
                </a:solidFill>
                <a:latin typeface="Arial"/>
                <a:cs typeface="Arial"/>
              </a:rPr>
              <a:t>более</a:t>
            </a:r>
            <a:r>
              <a:rPr sz="2400" b="1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b="1" spc="-15" dirty="0">
                <a:solidFill>
                  <a:srgbClr val="FFFFFF"/>
                </a:solidFill>
                <a:latin typeface="Arial"/>
                <a:cs typeface="Arial"/>
              </a:rPr>
              <a:t>40%).</a:t>
            </a:r>
            <a:endParaRPr sz="24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8465311" y="2128774"/>
            <a:ext cx="3488690" cy="27698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87020" marR="5080" indent="-62865" algn="r">
              <a:lnSpc>
                <a:spcPct val="100000"/>
              </a:lnSpc>
              <a:spcBef>
                <a:spcPts val="105"/>
              </a:spcBef>
            </a:pPr>
            <a:r>
              <a:rPr sz="20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Дополнительным </a:t>
            </a:r>
            <a:r>
              <a:rPr sz="2000" spc="-35" dirty="0">
                <a:solidFill>
                  <a:srgbClr val="001F5F"/>
                </a:solidFill>
                <a:latin typeface="Microsoft Sans Serif"/>
                <a:cs typeface="Microsoft Sans Serif"/>
              </a:rPr>
              <a:t>разделом </a:t>
            </a:r>
            <a:r>
              <a:rPr sz="2000" spc="-5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Программы</a:t>
            </a:r>
            <a:r>
              <a:rPr sz="2000" spc="-4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является</a:t>
            </a:r>
            <a:r>
              <a:rPr sz="20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текст </a:t>
            </a:r>
            <a:r>
              <a:rPr sz="2000" spc="-5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ее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45" dirty="0">
                <a:solidFill>
                  <a:srgbClr val="001F5F"/>
                </a:solidFill>
                <a:latin typeface="Microsoft Sans Serif"/>
                <a:cs typeface="Microsoft Sans Serif"/>
              </a:rPr>
              <a:t>краткой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презентации.</a:t>
            </a:r>
            <a:endParaRPr sz="2000">
              <a:latin typeface="Microsoft Sans Serif"/>
              <a:cs typeface="Microsoft Sans Serif"/>
            </a:endParaRPr>
          </a:p>
          <a:p>
            <a:pPr marL="12700" marR="5080" indent="965835" algn="r">
              <a:lnSpc>
                <a:spcPct val="100000"/>
              </a:lnSpc>
            </a:pPr>
            <a:r>
              <a:rPr sz="2000" spc="-45" dirty="0">
                <a:solidFill>
                  <a:srgbClr val="001F5F"/>
                </a:solidFill>
                <a:latin typeface="Microsoft Sans Serif"/>
                <a:cs typeface="Microsoft Sans Serif"/>
              </a:rPr>
              <a:t>Краткая </a:t>
            </a:r>
            <a:r>
              <a:rPr sz="20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презентация </a:t>
            </a:r>
            <a:r>
              <a:rPr sz="2000" spc="-5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Программы</a:t>
            </a:r>
            <a:r>
              <a:rPr sz="20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 должна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быть 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ориентирована на 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родителей </a:t>
            </a:r>
            <a:r>
              <a:rPr sz="2000" spc="-5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(законных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представителей)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детей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и</a:t>
            </a:r>
            <a:r>
              <a:rPr sz="20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доступна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для</a:t>
            </a:r>
            <a:endParaRPr sz="2000">
              <a:latin typeface="Microsoft Sans Serif"/>
              <a:cs typeface="Microsoft Sans Serif"/>
            </a:endParaRPr>
          </a:p>
          <a:p>
            <a:pPr marR="5715" algn="r">
              <a:lnSpc>
                <a:spcPct val="100000"/>
              </a:lnSpc>
              <a:spcBef>
                <a:spcPts val="5"/>
              </a:spcBef>
            </a:pPr>
            <a:r>
              <a:rPr sz="20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ознакомления</a:t>
            </a:r>
            <a:endParaRPr sz="20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004950"/>
            <a:ext cx="6812534" cy="5853046"/>
            <a:chOff x="0" y="1004950"/>
            <a:chExt cx="6812534" cy="5853046"/>
          </a:xfrm>
          <a:solidFill>
            <a:schemeClr val="tx2">
              <a:lumMod val="75000"/>
            </a:schemeClr>
          </a:solidFill>
        </p:grpSpPr>
        <p:sp>
          <p:nvSpPr>
            <p:cNvPr id="4" name="object 4"/>
            <p:cNvSpPr/>
            <p:nvPr/>
          </p:nvSpPr>
          <p:spPr>
            <a:xfrm>
              <a:off x="5419344" y="3503167"/>
              <a:ext cx="1393190" cy="923290"/>
            </a:xfrm>
            <a:custGeom>
              <a:avLst/>
              <a:gdLst/>
              <a:ahLst/>
              <a:cxnLst/>
              <a:rect l="l" t="t" r="r" b="b"/>
              <a:pathLst>
                <a:path w="1393190" h="923289">
                  <a:moveTo>
                    <a:pt x="696594" y="0"/>
                  </a:moveTo>
                  <a:lnTo>
                    <a:pt x="639468" y="1529"/>
                  </a:lnTo>
                  <a:lnTo>
                    <a:pt x="583612" y="6040"/>
                  </a:lnTo>
                  <a:lnTo>
                    <a:pt x="529206" y="13413"/>
                  </a:lnTo>
                  <a:lnTo>
                    <a:pt x="476430" y="23529"/>
                  </a:lnTo>
                  <a:lnTo>
                    <a:pt x="425463" y="36270"/>
                  </a:lnTo>
                  <a:lnTo>
                    <a:pt x="376485" y="51517"/>
                  </a:lnTo>
                  <a:lnTo>
                    <a:pt x="329674" y="69151"/>
                  </a:lnTo>
                  <a:lnTo>
                    <a:pt x="285210" y="89054"/>
                  </a:lnTo>
                  <a:lnTo>
                    <a:pt x="243273" y="111107"/>
                  </a:lnTo>
                  <a:lnTo>
                    <a:pt x="204041" y="135191"/>
                  </a:lnTo>
                  <a:lnTo>
                    <a:pt x="167694" y="161188"/>
                  </a:lnTo>
                  <a:lnTo>
                    <a:pt x="134412" y="188979"/>
                  </a:lnTo>
                  <a:lnTo>
                    <a:pt x="104374" y="218445"/>
                  </a:lnTo>
                  <a:lnTo>
                    <a:pt x="77759" y="249467"/>
                  </a:lnTo>
                  <a:lnTo>
                    <a:pt x="54746" y="281928"/>
                  </a:lnTo>
                  <a:lnTo>
                    <a:pt x="35516" y="315707"/>
                  </a:lnTo>
                  <a:lnTo>
                    <a:pt x="20246" y="350687"/>
                  </a:lnTo>
                  <a:lnTo>
                    <a:pt x="2309" y="423775"/>
                  </a:lnTo>
                  <a:lnTo>
                    <a:pt x="0" y="461645"/>
                  </a:lnTo>
                  <a:lnTo>
                    <a:pt x="2309" y="499514"/>
                  </a:lnTo>
                  <a:lnTo>
                    <a:pt x="20246" y="572602"/>
                  </a:lnTo>
                  <a:lnTo>
                    <a:pt x="35516" y="607582"/>
                  </a:lnTo>
                  <a:lnTo>
                    <a:pt x="54746" y="641361"/>
                  </a:lnTo>
                  <a:lnTo>
                    <a:pt x="77759" y="673822"/>
                  </a:lnTo>
                  <a:lnTo>
                    <a:pt x="104374" y="704844"/>
                  </a:lnTo>
                  <a:lnTo>
                    <a:pt x="134412" y="734310"/>
                  </a:lnTo>
                  <a:lnTo>
                    <a:pt x="167694" y="762101"/>
                  </a:lnTo>
                  <a:lnTo>
                    <a:pt x="204041" y="788098"/>
                  </a:lnTo>
                  <a:lnTo>
                    <a:pt x="243273" y="812182"/>
                  </a:lnTo>
                  <a:lnTo>
                    <a:pt x="285210" y="834235"/>
                  </a:lnTo>
                  <a:lnTo>
                    <a:pt x="329674" y="854138"/>
                  </a:lnTo>
                  <a:lnTo>
                    <a:pt x="376485" y="871772"/>
                  </a:lnTo>
                  <a:lnTo>
                    <a:pt x="425463" y="887019"/>
                  </a:lnTo>
                  <a:lnTo>
                    <a:pt x="476430" y="899760"/>
                  </a:lnTo>
                  <a:lnTo>
                    <a:pt x="529206" y="909876"/>
                  </a:lnTo>
                  <a:lnTo>
                    <a:pt x="583612" y="917249"/>
                  </a:lnTo>
                  <a:lnTo>
                    <a:pt x="639468" y="921760"/>
                  </a:lnTo>
                  <a:lnTo>
                    <a:pt x="696594" y="923290"/>
                  </a:lnTo>
                  <a:lnTo>
                    <a:pt x="753720" y="921760"/>
                  </a:lnTo>
                  <a:lnTo>
                    <a:pt x="809574" y="917249"/>
                  </a:lnTo>
                  <a:lnTo>
                    <a:pt x="863975" y="909876"/>
                  </a:lnTo>
                  <a:lnTo>
                    <a:pt x="916745" y="899760"/>
                  </a:lnTo>
                  <a:lnTo>
                    <a:pt x="967706" y="887019"/>
                  </a:lnTo>
                  <a:lnTo>
                    <a:pt x="1016677" y="871772"/>
                  </a:lnTo>
                  <a:lnTo>
                    <a:pt x="1063479" y="854138"/>
                  </a:lnTo>
                  <a:lnTo>
                    <a:pt x="1107934" y="834235"/>
                  </a:lnTo>
                  <a:lnTo>
                    <a:pt x="1149862" y="812182"/>
                  </a:lnTo>
                  <a:lnTo>
                    <a:pt x="1189085" y="788098"/>
                  </a:lnTo>
                  <a:lnTo>
                    <a:pt x="1225422" y="762101"/>
                  </a:lnTo>
                  <a:lnTo>
                    <a:pt x="1258694" y="734310"/>
                  </a:lnTo>
                  <a:lnTo>
                    <a:pt x="1288724" y="704844"/>
                  </a:lnTo>
                  <a:lnTo>
                    <a:pt x="1315330" y="673822"/>
                  </a:lnTo>
                  <a:lnTo>
                    <a:pt x="1338335" y="641361"/>
                  </a:lnTo>
                  <a:lnTo>
                    <a:pt x="1357559" y="607582"/>
                  </a:lnTo>
                  <a:lnTo>
                    <a:pt x="1372823" y="572602"/>
                  </a:lnTo>
                  <a:lnTo>
                    <a:pt x="1390754" y="499514"/>
                  </a:lnTo>
                  <a:lnTo>
                    <a:pt x="1393062" y="461645"/>
                  </a:lnTo>
                  <a:lnTo>
                    <a:pt x="1390754" y="423775"/>
                  </a:lnTo>
                  <a:lnTo>
                    <a:pt x="1372823" y="350687"/>
                  </a:lnTo>
                  <a:lnTo>
                    <a:pt x="1357559" y="315707"/>
                  </a:lnTo>
                  <a:lnTo>
                    <a:pt x="1338335" y="281928"/>
                  </a:lnTo>
                  <a:lnTo>
                    <a:pt x="1315330" y="249467"/>
                  </a:lnTo>
                  <a:lnTo>
                    <a:pt x="1288724" y="218445"/>
                  </a:lnTo>
                  <a:lnTo>
                    <a:pt x="1258694" y="188979"/>
                  </a:lnTo>
                  <a:lnTo>
                    <a:pt x="1225422" y="161188"/>
                  </a:lnTo>
                  <a:lnTo>
                    <a:pt x="1189085" y="135191"/>
                  </a:lnTo>
                  <a:lnTo>
                    <a:pt x="1149862" y="111107"/>
                  </a:lnTo>
                  <a:lnTo>
                    <a:pt x="1107934" y="89054"/>
                  </a:lnTo>
                  <a:lnTo>
                    <a:pt x="1063479" y="69151"/>
                  </a:lnTo>
                  <a:lnTo>
                    <a:pt x="1016677" y="51517"/>
                  </a:lnTo>
                  <a:lnTo>
                    <a:pt x="967706" y="36270"/>
                  </a:lnTo>
                  <a:lnTo>
                    <a:pt x="916745" y="23529"/>
                  </a:lnTo>
                  <a:lnTo>
                    <a:pt x="863975" y="13413"/>
                  </a:lnTo>
                  <a:lnTo>
                    <a:pt x="809574" y="6040"/>
                  </a:lnTo>
                  <a:lnTo>
                    <a:pt x="753720" y="1529"/>
                  </a:lnTo>
                  <a:lnTo>
                    <a:pt x="696594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3442715"/>
              <a:ext cx="5335905" cy="923290"/>
            </a:xfrm>
            <a:custGeom>
              <a:avLst/>
              <a:gdLst/>
              <a:ahLst/>
              <a:cxnLst/>
              <a:rect l="l" t="t" r="r" b="b"/>
              <a:pathLst>
                <a:path w="5335905" h="923289">
                  <a:moveTo>
                    <a:pt x="1206855" y="0"/>
                  </a:moveTo>
                  <a:lnTo>
                    <a:pt x="665571" y="3930"/>
                  </a:lnTo>
                  <a:lnTo>
                    <a:pt x="0" y="20031"/>
                  </a:lnTo>
                  <a:lnTo>
                    <a:pt x="0" y="903248"/>
                  </a:lnTo>
                  <a:lnTo>
                    <a:pt x="514619" y="916827"/>
                  </a:lnTo>
                  <a:lnTo>
                    <a:pt x="1206855" y="923290"/>
                  </a:lnTo>
                  <a:lnTo>
                    <a:pt x="1285313" y="923208"/>
                  </a:lnTo>
                  <a:lnTo>
                    <a:pt x="1363416" y="922964"/>
                  </a:lnTo>
                  <a:lnTo>
                    <a:pt x="1441151" y="922558"/>
                  </a:lnTo>
                  <a:lnTo>
                    <a:pt x="1518504" y="921994"/>
                  </a:lnTo>
                  <a:lnTo>
                    <a:pt x="1595464" y="921271"/>
                  </a:lnTo>
                  <a:lnTo>
                    <a:pt x="2268245" y="907889"/>
                  </a:lnTo>
                  <a:lnTo>
                    <a:pt x="2830999" y="886191"/>
                  </a:lnTo>
                  <a:lnTo>
                    <a:pt x="3290755" y="860246"/>
                  </a:lnTo>
                  <a:lnTo>
                    <a:pt x="3657050" y="833231"/>
                  </a:lnTo>
                  <a:lnTo>
                    <a:pt x="3940577" y="807589"/>
                  </a:lnTo>
                  <a:lnTo>
                    <a:pt x="4202638" y="779294"/>
                  </a:lnTo>
                  <a:lnTo>
                    <a:pt x="4395747" y="754871"/>
                  </a:lnTo>
                  <a:lnTo>
                    <a:pt x="4530388" y="735571"/>
                  </a:lnTo>
                  <a:lnTo>
                    <a:pt x="4655908" y="715472"/>
                  </a:lnTo>
                  <a:lnTo>
                    <a:pt x="4734348" y="701649"/>
                  </a:lnTo>
                  <a:lnTo>
                    <a:pt x="4808476" y="687499"/>
                  </a:lnTo>
                  <a:lnTo>
                    <a:pt x="4878189" y="673035"/>
                  </a:lnTo>
                  <a:lnTo>
                    <a:pt x="4943382" y="658268"/>
                  </a:lnTo>
                  <a:lnTo>
                    <a:pt x="5003954" y="643210"/>
                  </a:lnTo>
                  <a:lnTo>
                    <a:pt x="5059800" y="627872"/>
                  </a:lnTo>
                  <a:lnTo>
                    <a:pt x="5110817" y="612265"/>
                  </a:lnTo>
                  <a:lnTo>
                    <a:pt x="5156903" y="596402"/>
                  </a:lnTo>
                  <a:lnTo>
                    <a:pt x="5197954" y="580294"/>
                  </a:lnTo>
                  <a:lnTo>
                    <a:pt x="5233866" y="563952"/>
                  </a:lnTo>
                  <a:lnTo>
                    <a:pt x="5277874" y="539027"/>
                  </a:lnTo>
                  <a:lnTo>
                    <a:pt x="5309740" y="513641"/>
                  </a:lnTo>
                  <a:lnTo>
                    <a:pt x="5332737" y="479145"/>
                  </a:lnTo>
                  <a:lnTo>
                    <a:pt x="5335651" y="461645"/>
                  </a:lnTo>
                  <a:lnTo>
                    <a:pt x="5334920" y="452870"/>
                  </a:lnTo>
                  <a:lnTo>
                    <a:pt x="5317603" y="418186"/>
                  </a:lnTo>
                  <a:lnTo>
                    <a:pt x="5277874" y="384230"/>
                  </a:lnTo>
                  <a:lnTo>
                    <a:pt x="5233866" y="359298"/>
                  </a:lnTo>
                  <a:lnTo>
                    <a:pt x="5197954" y="342952"/>
                  </a:lnTo>
                  <a:lnTo>
                    <a:pt x="5156903" y="326840"/>
                  </a:lnTo>
                  <a:lnTo>
                    <a:pt x="5110817" y="310974"/>
                  </a:lnTo>
                  <a:lnTo>
                    <a:pt x="5059800" y="295365"/>
                  </a:lnTo>
                  <a:lnTo>
                    <a:pt x="5003954" y="280025"/>
                  </a:lnTo>
                  <a:lnTo>
                    <a:pt x="4943382" y="264965"/>
                  </a:lnTo>
                  <a:lnTo>
                    <a:pt x="4843891" y="242927"/>
                  </a:lnTo>
                  <a:lnTo>
                    <a:pt x="4771958" y="228618"/>
                  </a:lnTo>
                  <a:lnTo>
                    <a:pt x="4695661" y="214631"/>
                  </a:lnTo>
                  <a:lnTo>
                    <a:pt x="4573259" y="194275"/>
                  </a:lnTo>
                  <a:lnTo>
                    <a:pt x="4441619" y="174707"/>
                  </a:lnTo>
                  <a:lnTo>
                    <a:pt x="4252332" y="149906"/>
                  </a:lnTo>
                  <a:lnTo>
                    <a:pt x="3994758" y="121108"/>
                  </a:lnTo>
                  <a:lnTo>
                    <a:pt x="3657050" y="90022"/>
                  </a:lnTo>
                  <a:lnTo>
                    <a:pt x="3227122" y="58932"/>
                  </a:lnTo>
                  <a:lnTo>
                    <a:pt x="2693810" y="30836"/>
                  </a:lnTo>
                  <a:lnTo>
                    <a:pt x="2048227" y="9589"/>
                  </a:lnTo>
                  <a:lnTo>
                    <a:pt x="1899106" y="6458"/>
                  </a:lnTo>
                  <a:lnTo>
                    <a:pt x="1823851" y="5118"/>
                  </a:lnTo>
                  <a:lnTo>
                    <a:pt x="1748150" y="3930"/>
                  </a:lnTo>
                  <a:lnTo>
                    <a:pt x="1672017" y="2896"/>
                  </a:lnTo>
                  <a:lnTo>
                    <a:pt x="1595464" y="2017"/>
                  </a:lnTo>
                  <a:lnTo>
                    <a:pt x="1518504" y="1294"/>
                  </a:lnTo>
                  <a:lnTo>
                    <a:pt x="1441151" y="730"/>
                  </a:lnTo>
                  <a:lnTo>
                    <a:pt x="1363416" y="325"/>
                  </a:lnTo>
                  <a:lnTo>
                    <a:pt x="1285313" y="81"/>
                  </a:lnTo>
                  <a:lnTo>
                    <a:pt x="120685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262380"/>
              <a:ext cx="4295648" cy="5595616"/>
            </a:xfrm>
            <a:prstGeom prst="rect">
              <a:avLst/>
            </a:prstGeom>
            <a:grpFill/>
          </p:spPr>
        </p:pic>
        <p:sp>
          <p:nvSpPr>
            <p:cNvPr id="7" name="object 7"/>
            <p:cNvSpPr/>
            <p:nvPr/>
          </p:nvSpPr>
          <p:spPr>
            <a:xfrm>
              <a:off x="5419344" y="1004950"/>
              <a:ext cx="1393190" cy="923290"/>
            </a:xfrm>
            <a:custGeom>
              <a:avLst/>
              <a:gdLst/>
              <a:ahLst/>
              <a:cxnLst/>
              <a:rect l="l" t="t" r="r" b="b"/>
              <a:pathLst>
                <a:path w="1393190" h="923289">
                  <a:moveTo>
                    <a:pt x="696594" y="0"/>
                  </a:moveTo>
                  <a:lnTo>
                    <a:pt x="639468" y="1530"/>
                  </a:lnTo>
                  <a:lnTo>
                    <a:pt x="583612" y="6044"/>
                  </a:lnTo>
                  <a:lnTo>
                    <a:pt x="529206" y="13420"/>
                  </a:lnTo>
                  <a:lnTo>
                    <a:pt x="476430" y="23541"/>
                  </a:lnTo>
                  <a:lnTo>
                    <a:pt x="425463" y="36288"/>
                  </a:lnTo>
                  <a:lnTo>
                    <a:pt x="376485" y="51541"/>
                  </a:lnTo>
                  <a:lnTo>
                    <a:pt x="329674" y="69181"/>
                  </a:lnTo>
                  <a:lnTo>
                    <a:pt x="285210" y="89091"/>
                  </a:lnTo>
                  <a:lnTo>
                    <a:pt x="243273" y="111149"/>
                  </a:lnTo>
                  <a:lnTo>
                    <a:pt x="204041" y="135239"/>
                  </a:lnTo>
                  <a:lnTo>
                    <a:pt x="167694" y="161240"/>
                  </a:lnTo>
                  <a:lnTo>
                    <a:pt x="134412" y="189033"/>
                  </a:lnTo>
                  <a:lnTo>
                    <a:pt x="104374" y="218501"/>
                  </a:lnTo>
                  <a:lnTo>
                    <a:pt x="77759" y="249523"/>
                  </a:lnTo>
                  <a:lnTo>
                    <a:pt x="54746" y="281981"/>
                  </a:lnTo>
                  <a:lnTo>
                    <a:pt x="35516" y="315756"/>
                  </a:lnTo>
                  <a:lnTo>
                    <a:pt x="20246" y="350729"/>
                  </a:lnTo>
                  <a:lnTo>
                    <a:pt x="2309" y="423792"/>
                  </a:lnTo>
                  <a:lnTo>
                    <a:pt x="0" y="461645"/>
                  </a:lnTo>
                  <a:lnTo>
                    <a:pt x="2309" y="499514"/>
                  </a:lnTo>
                  <a:lnTo>
                    <a:pt x="20246" y="572602"/>
                  </a:lnTo>
                  <a:lnTo>
                    <a:pt x="35516" y="607582"/>
                  </a:lnTo>
                  <a:lnTo>
                    <a:pt x="54746" y="641361"/>
                  </a:lnTo>
                  <a:lnTo>
                    <a:pt x="77759" y="673822"/>
                  </a:lnTo>
                  <a:lnTo>
                    <a:pt x="104374" y="704844"/>
                  </a:lnTo>
                  <a:lnTo>
                    <a:pt x="134412" y="734310"/>
                  </a:lnTo>
                  <a:lnTo>
                    <a:pt x="167694" y="762101"/>
                  </a:lnTo>
                  <a:lnTo>
                    <a:pt x="204041" y="788098"/>
                  </a:lnTo>
                  <a:lnTo>
                    <a:pt x="243273" y="812182"/>
                  </a:lnTo>
                  <a:lnTo>
                    <a:pt x="285210" y="834235"/>
                  </a:lnTo>
                  <a:lnTo>
                    <a:pt x="329674" y="854138"/>
                  </a:lnTo>
                  <a:lnTo>
                    <a:pt x="376485" y="871772"/>
                  </a:lnTo>
                  <a:lnTo>
                    <a:pt x="425463" y="887019"/>
                  </a:lnTo>
                  <a:lnTo>
                    <a:pt x="476430" y="899760"/>
                  </a:lnTo>
                  <a:lnTo>
                    <a:pt x="529206" y="909876"/>
                  </a:lnTo>
                  <a:lnTo>
                    <a:pt x="583612" y="917249"/>
                  </a:lnTo>
                  <a:lnTo>
                    <a:pt x="639468" y="921760"/>
                  </a:lnTo>
                  <a:lnTo>
                    <a:pt x="696594" y="923289"/>
                  </a:lnTo>
                  <a:lnTo>
                    <a:pt x="753720" y="921760"/>
                  </a:lnTo>
                  <a:lnTo>
                    <a:pt x="809574" y="917249"/>
                  </a:lnTo>
                  <a:lnTo>
                    <a:pt x="863975" y="909876"/>
                  </a:lnTo>
                  <a:lnTo>
                    <a:pt x="916745" y="899760"/>
                  </a:lnTo>
                  <a:lnTo>
                    <a:pt x="967706" y="887019"/>
                  </a:lnTo>
                  <a:lnTo>
                    <a:pt x="1016677" y="871772"/>
                  </a:lnTo>
                  <a:lnTo>
                    <a:pt x="1063479" y="854138"/>
                  </a:lnTo>
                  <a:lnTo>
                    <a:pt x="1107934" y="834235"/>
                  </a:lnTo>
                  <a:lnTo>
                    <a:pt x="1149862" y="812182"/>
                  </a:lnTo>
                  <a:lnTo>
                    <a:pt x="1189085" y="788098"/>
                  </a:lnTo>
                  <a:lnTo>
                    <a:pt x="1225422" y="762101"/>
                  </a:lnTo>
                  <a:lnTo>
                    <a:pt x="1258694" y="734310"/>
                  </a:lnTo>
                  <a:lnTo>
                    <a:pt x="1288724" y="704844"/>
                  </a:lnTo>
                  <a:lnTo>
                    <a:pt x="1315330" y="673822"/>
                  </a:lnTo>
                  <a:lnTo>
                    <a:pt x="1338335" y="641361"/>
                  </a:lnTo>
                  <a:lnTo>
                    <a:pt x="1357559" y="607582"/>
                  </a:lnTo>
                  <a:lnTo>
                    <a:pt x="1372823" y="572602"/>
                  </a:lnTo>
                  <a:lnTo>
                    <a:pt x="1390754" y="499514"/>
                  </a:lnTo>
                  <a:lnTo>
                    <a:pt x="1393062" y="461645"/>
                  </a:lnTo>
                  <a:lnTo>
                    <a:pt x="1390754" y="423792"/>
                  </a:lnTo>
                  <a:lnTo>
                    <a:pt x="1372823" y="350729"/>
                  </a:lnTo>
                  <a:lnTo>
                    <a:pt x="1357559" y="315756"/>
                  </a:lnTo>
                  <a:lnTo>
                    <a:pt x="1338335" y="281981"/>
                  </a:lnTo>
                  <a:lnTo>
                    <a:pt x="1315330" y="249523"/>
                  </a:lnTo>
                  <a:lnTo>
                    <a:pt x="1288724" y="218501"/>
                  </a:lnTo>
                  <a:lnTo>
                    <a:pt x="1258694" y="189033"/>
                  </a:lnTo>
                  <a:lnTo>
                    <a:pt x="1225422" y="161240"/>
                  </a:lnTo>
                  <a:lnTo>
                    <a:pt x="1189085" y="135239"/>
                  </a:lnTo>
                  <a:lnTo>
                    <a:pt x="1149862" y="111149"/>
                  </a:lnTo>
                  <a:lnTo>
                    <a:pt x="1107934" y="89091"/>
                  </a:lnTo>
                  <a:lnTo>
                    <a:pt x="1063479" y="69181"/>
                  </a:lnTo>
                  <a:lnTo>
                    <a:pt x="1016677" y="51541"/>
                  </a:lnTo>
                  <a:lnTo>
                    <a:pt x="967706" y="36288"/>
                  </a:lnTo>
                  <a:lnTo>
                    <a:pt x="916745" y="23541"/>
                  </a:lnTo>
                  <a:lnTo>
                    <a:pt x="863975" y="13420"/>
                  </a:lnTo>
                  <a:lnTo>
                    <a:pt x="809574" y="6044"/>
                  </a:lnTo>
                  <a:lnTo>
                    <a:pt x="753720" y="1530"/>
                  </a:lnTo>
                  <a:lnTo>
                    <a:pt x="696594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657088" y="1033551"/>
              <a:ext cx="917676" cy="917676"/>
            </a:xfrm>
            <a:prstGeom prst="rect">
              <a:avLst/>
            </a:prstGeom>
            <a:grpFill/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712078" y="3552151"/>
              <a:ext cx="807631" cy="807631"/>
            </a:xfrm>
            <a:prstGeom prst="rect">
              <a:avLst/>
            </a:prstGeom>
            <a:grpFill/>
          </p:spPr>
        </p:pic>
        <p:sp>
          <p:nvSpPr>
            <p:cNvPr id="10" name="object 10"/>
            <p:cNvSpPr/>
            <p:nvPr/>
          </p:nvSpPr>
          <p:spPr>
            <a:xfrm>
              <a:off x="1380997" y="2490470"/>
              <a:ext cx="2185035" cy="3881120"/>
            </a:xfrm>
            <a:custGeom>
              <a:avLst/>
              <a:gdLst/>
              <a:ahLst/>
              <a:cxnLst/>
              <a:rect l="l" t="t" r="r" b="b"/>
              <a:pathLst>
                <a:path w="2185035" h="3881120">
                  <a:moveTo>
                    <a:pt x="2185035" y="0"/>
                  </a:moveTo>
                  <a:lnTo>
                    <a:pt x="0" y="0"/>
                  </a:lnTo>
                  <a:lnTo>
                    <a:pt x="0" y="3881120"/>
                  </a:lnTo>
                  <a:lnTo>
                    <a:pt x="2185035" y="3881120"/>
                  </a:lnTo>
                  <a:lnTo>
                    <a:pt x="218503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380997" y="2490470"/>
              <a:ext cx="2185035" cy="3881120"/>
            </a:xfrm>
            <a:custGeom>
              <a:avLst/>
              <a:gdLst/>
              <a:ahLst/>
              <a:cxnLst/>
              <a:rect l="l" t="t" r="r" b="b"/>
              <a:pathLst>
                <a:path w="2185035" h="3881120">
                  <a:moveTo>
                    <a:pt x="0" y="3881120"/>
                  </a:moveTo>
                  <a:lnTo>
                    <a:pt x="2185035" y="3881120"/>
                  </a:lnTo>
                  <a:lnTo>
                    <a:pt x="2185035" y="0"/>
                  </a:lnTo>
                  <a:lnTo>
                    <a:pt x="0" y="0"/>
                  </a:lnTo>
                  <a:lnTo>
                    <a:pt x="0" y="3881120"/>
                  </a:lnTo>
                  <a:close/>
                </a:path>
              </a:pathLst>
            </a:custGeom>
            <a:grpFill/>
            <a:ln w="285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115057" y="3326206"/>
              <a:ext cx="743381" cy="743381"/>
            </a:xfrm>
            <a:prstGeom prst="rect">
              <a:avLst/>
            </a:prstGeom>
            <a:grpFill/>
          </p:spPr>
        </p:pic>
      </p:grpSp>
      <p:sp>
        <p:nvSpPr>
          <p:cNvPr id="13" name="object 13"/>
          <p:cNvSpPr txBox="1"/>
          <p:nvPr/>
        </p:nvSpPr>
        <p:spPr>
          <a:xfrm>
            <a:off x="2270505" y="4436567"/>
            <a:ext cx="380365" cy="269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095"/>
              </a:lnSpc>
            </a:pPr>
            <a:r>
              <a:rPr sz="19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час</a:t>
            </a:r>
            <a:endParaRPr sz="1900">
              <a:latin typeface="Microsoft Sans Serif"/>
              <a:cs typeface="Microsoft Sans Serif"/>
            </a:endParaRPr>
          </a:p>
        </p:txBody>
      </p:sp>
      <p:pic>
        <p:nvPicPr>
          <p:cNvPr id="14" name="object 1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380997" y="2402077"/>
            <a:ext cx="2203704" cy="3700653"/>
          </a:xfrm>
          <a:prstGeom prst="rect">
            <a:avLst/>
          </a:prstGeom>
        </p:spPr>
      </p:pic>
      <p:sp>
        <p:nvSpPr>
          <p:cNvPr id="15" name="object 15"/>
          <p:cNvSpPr txBox="1"/>
          <p:nvPr/>
        </p:nvSpPr>
        <p:spPr>
          <a:xfrm>
            <a:off x="5184775" y="790397"/>
            <a:ext cx="6525895" cy="55899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678939">
              <a:lnSpc>
                <a:spcPct val="100000"/>
              </a:lnSpc>
              <a:spcBef>
                <a:spcPts val="105"/>
              </a:spcBef>
            </a:pPr>
            <a:r>
              <a:rPr sz="2000" b="1" spc="30" dirty="0">
                <a:solidFill>
                  <a:srgbClr val="FFFFFF"/>
                </a:solidFill>
                <a:latin typeface="Arial"/>
                <a:cs typeface="Arial"/>
              </a:rPr>
              <a:t>Основные общеобразовательные</a:t>
            </a:r>
            <a:endParaRPr sz="2000">
              <a:latin typeface="Arial"/>
              <a:cs typeface="Arial"/>
            </a:endParaRPr>
          </a:p>
          <a:p>
            <a:pPr marL="1678939">
              <a:lnSpc>
                <a:spcPct val="100000"/>
              </a:lnSpc>
            </a:pPr>
            <a:r>
              <a:rPr sz="2000" b="1" spc="30" dirty="0">
                <a:solidFill>
                  <a:srgbClr val="FFFFFF"/>
                </a:solidFill>
                <a:latin typeface="Arial"/>
                <a:cs typeface="Arial"/>
              </a:rPr>
              <a:t>программы</a:t>
            </a:r>
            <a:r>
              <a:rPr sz="2000" b="1" spc="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30" dirty="0">
                <a:solidFill>
                  <a:srgbClr val="FFFF00"/>
                </a:solidFill>
                <a:latin typeface="Arial"/>
                <a:cs typeface="Arial"/>
              </a:rPr>
              <a:t>приведению</a:t>
            </a:r>
            <a:r>
              <a:rPr sz="2000" b="1" spc="4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FF00"/>
                </a:solidFill>
                <a:latin typeface="Arial"/>
                <a:cs typeface="Arial"/>
              </a:rPr>
              <a:t>в</a:t>
            </a:r>
            <a:endParaRPr sz="2000">
              <a:latin typeface="Arial"/>
              <a:cs typeface="Arial"/>
            </a:endParaRPr>
          </a:p>
          <a:p>
            <a:pPr marL="1678939" marR="5080">
              <a:lnSpc>
                <a:spcPct val="100000"/>
              </a:lnSpc>
            </a:pPr>
            <a:r>
              <a:rPr sz="2000" b="1" spc="25" dirty="0">
                <a:solidFill>
                  <a:srgbClr val="FFFF00"/>
                </a:solidFill>
                <a:latin typeface="Arial"/>
                <a:cs typeface="Arial"/>
              </a:rPr>
              <a:t>соответствие</a:t>
            </a:r>
            <a:r>
              <a:rPr sz="2000" b="1" spc="12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с</a:t>
            </a:r>
            <a:r>
              <a:rPr sz="2000" b="1" spc="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30" dirty="0">
                <a:solidFill>
                  <a:srgbClr val="FFFFFF"/>
                </a:solidFill>
                <a:latin typeface="Arial"/>
                <a:cs typeface="Arial"/>
              </a:rPr>
              <a:t>федеральными </a:t>
            </a:r>
            <a:r>
              <a:rPr sz="2000" b="1" spc="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30" dirty="0">
                <a:solidFill>
                  <a:srgbClr val="FFFFFF"/>
                </a:solidFill>
                <a:latin typeface="Arial"/>
                <a:cs typeface="Arial"/>
              </a:rPr>
              <a:t>основными общеобразовательными </a:t>
            </a:r>
            <a:r>
              <a:rPr sz="2000" b="1" spc="-5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30" dirty="0">
                <a:solidFill>
                  <a:srgbClr val="FFFFFF"/>
                </a:solidFill>
                <a:latin typeface="Arial"/>
                <a:cs typeface="Arial"/>
              </a:rPr>
              <a:t>программами</a:t>
            </a:r>
            <a:r>
              <a:rPr sz="2000" b="1" spc="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15" dirty="0">
                <a:solidFill>
                  <a:srgbClr val="FFFF00"/>
                </a:solidFill>
                <a:latin typeface="Arial"/>
                <a:cs typeface="Arial"/>
              </a:rPr>
              <a:t>не</a:t>
            </a:r>
            <a:r>
              <a:rPr sz="2000" b="1" spc="7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000" b="1" spc="25" dirty="0">
                <a:solidFill>
                  <a:srgbClr val="FFFF00"/>
                </a:solidFill>
                <a:latin typeface="Arial"/>
                <a:cs typeface="Arial"/>
              </a:rPr>
              <a:t>позднее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200">
              <a:latin typeface="Arial"/>
              <a:cs typeface="Arial"/>
            </a:endParaRPr>
          </a:p>
          <a:p>
            <a:pPr marL="2734310">
              <a:lnSpc>
                <a:spcPct val="100000"/>
              </a:lnSpc>
              <a:spcBef>
                <a:spcPts val="1610"/>
              </a:spcBef>
            </a:pPr>
            <a:r>
              <a:rPr sz="2000" b="1" dirty="0">
                <a:solidFill>
                  <a:srgbClr val="FFFF00"/>
                </a:solidFill>
                <a:latin typeface="Arial"/>
                <a:cs typeface="Arial"/>
              </a:rPr>
              <a:t>1</a:t>
            </a:r>
            <a:r>
              <a:rPr sz="2000" b="1" spc="4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000" b="1" spc="25" dirty="0">
                <a:solidFill>
                  <a:srgbClr val="FFFF00"/>
                </a:solidFill>
                <a:latin typeface="Arial"/>
                <a:cs typeface="Arial"/>
              </a:rPr>
              <a:t>сентября</a:t>
            </a:r>
            <a:r>
              <a:rPr sz="2000" b="1" spc="9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000" b="1" spc="25" dirty="0">
                <a:solidFill>
                  <a:srgbClr val="FFFF00"/>
                </a:solidFill>
                <a:latin typeface="Arial"/>
                <a:cs typeface="Arial"/>
              </a:rPr>
              <a:t>2023</a:t>
            </a:r>
            <a:r>
              <a:rPr sz="2000" b="1" spc="5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000" b="1" spc="25" dirty="0">
                <a:solidFill>
                  <a:srgbClr val="FFFF00"/>
                </a:solidFill>
                <a:latin typeface="Arial"/>
                <a:cs typeface="Arial"/>
              </a:rPr>
              <a:t>года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450">
              <a:latin typeface="Arial"/>
              <a:cs typeface="Arial"/>
            </a:endParaRPr>
          </a:p>
          <a:p>
            <a:pPr marL="1758314" marR="238760">
              <a:lnSpc>
                <a:spcPct val="100000"/>
              </a:lnSpc>
            </a:pPr>
            <a:r>
              <a:rPr sz="2000" b="1" spc="20" dirty="0">
                <a:solidFill>
                  <a:srgbClr val="FFFFFF"/>
                </a:solidFill>
                <a:latin typeface="Arial"/>
                <a:cs typeface="Arial"/>
              </a:rPr>
              <a:t>ДОО</a:t>
            </a:r>
            <a:r>
              <a:rPr sz="2000" b="1" spc="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15" dirty="0">
                <a:solidFill>
                  <a:srgbClr val="FFFFFF"/>
                </a:solidFill>
                <a:latin typeface="Arial"/>
                <a:cs typeface="Arial"/>
              </a:rPr>
              <a:t>до</a:t>
            </a:r>
            <a:r>
              <a:rPr sz="2000" b="1" spc="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25" dirty="0">
                <a:solidFill>
                  <a:srgbClr val="FFFFFF"/>
                </a:solidFill>
                <a:latin typeface="Arial"/>
                <a:cs typeface="Arial"/>
              </a:rPr>
              <a:t>конца</a:t>
            </a:r>
            <a:r>
              <a:rPr sz="2000" b="1" spc="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30" dirty="0">
                <a:solidFill>
                  <a:srgbClr val="FFFFFF"/>
                </a:solidFill>
                <a:latin typeface="Arial"/>
                <a:cs typeface="Arial"/>
              </a:rPr>
              <a:t>2022-2023</a:t>
            </a:r>
            <a:r>
              <a:rPr sz="2000" b="1" spc="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25" dirty="0">
                <a:solidFill>
                  <a:srgbClr val="FFFFFF"/>
                </a:solidFill>
                <a:latin typeface="Arial"/>
                <a:cs typeface="Arial"/>
              </a:rPr>
              <a:t>учебного </a:t>
            </a:r>
            <a:r>
              <a:rPr sz="2000" b="1" spc="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25" dirty="0">
                <a:solidFill>
                  <a:srgbClr val="FFFFFF"/>
                </a:solidFill>
                <a:latin typeface="Arial"/>
                <a:cs typeface="Arial"/>
              </a:rPr>
              <a:t>года</a:t>
            </a:r>
            <a:r>
              <a:rPr sz="2000" b="1" spc="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30" dirty="0">
                <a:solidFill>
                  <a:srgbClr val="FFFFFF"/>
                </a:solidFill>
                <a:latin typeface="Arial"/>
                <a:cs typeface="Arial"/>
              </a:rPr>
              <a:t>имеют</a:t>
            </a:r>
            <a:r>
              <a:rPr sz="2000" b="1" spc="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25" dirty="0">
                <a:solidFill>
                  <a:srgbClr val="FFFFFF"/>
                </a:solidFill>
                <a:latin typeface="Arial"/>
                <a:cs typeface="Arial"/>
              </a:rPr>
              <a:t>право</a:t>
            </a:r>
            <a:r>
              <a:rPr sz="2000" b="1" spc="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20" dirty="0">
                <a:solidFill>
                  <a:srgbClr val="FFFFFF"/>
                </a:solidFill>
                <a:latin typeface="Arial"/>
                <a:cs typeface="Arial"/>
              </a:rPr>
              <a:t>работать</a:t>
            </a:r>
            <a:r>
              <a:rPr sz="2000" b="1" spc="1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15" dirty="0">
                <a:solidFill>
                  <a:srgbClr val="FFFFFF"/>
                </a:solidFill>
                <a:latin typeface="Arial"/>
                <a:cs typeface="Arial"/>
              </a:rPr>
              <a:t>по </a:t>
            </a:r>
            <a:r>
              <a:rPr sz="2000" b="1" spc="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25" dirty="0">
                <a:solidFill>
                  <a:srgbClr val="FFFFFF"/>
                </a:solidFill>
                <a:latin typeface="Arial"/>
                <a:cs typeface="Arial"/>
              </a:rPr>
              <a:t>утвержденной</a:t>
            </a:r>
            <a:r>
              <a:rPr sz="2000" b="1" spc="114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15" dirty="0">
                <a:solidFill>
                  <a:srgbClr val="FFFFFF"/>
                </a:solidFill>
                <a:latin typeface="Arial"/>
                <a:cs typeface="Arial"/>
              </a:rPr>
              <a:t>на</a:t>
            </a:r>
            <a:r>
              <a:rPr sz="2000" b="1" spc="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25" dirty="0">
                <a:solidFill>
                  <a:srgbClr val="FFFFFF"/>
                </a:solidFill>
                <a:latin typeface="Arial"/>
                <a:cs typeface="Arial"/>
              </a:rPr>
              <a:t>начало</a:t>
            </a:r>
            <a:r>
              <a:rPr sz="2000" b="1" spc="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25" dirty="0">
                <a:solidFill>
                  <a:srgbClr val="FFFFFF"/>
                </a:solidFill>
                <a:latin typeface="Arial"/>
                <a:cs typeface="Arial"/>
              </a:rPr>
              <a:t>учебного </a:t>
            </a:r>
            <a:r>
              <a:rPr sz="2000" b="1" spc="-5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25" dirty="0">
                <a:solidFill>
                  <a:srgbClr val="FFFFFF"/>
                </a:solidFill>
                <a:latin typeface="Arial"/>
                <a:cs typeface="Arial"/>
              </a:rPr>
              <a:t>года</a:t>
            </a:r>
            <a:r>
              <a:rPr sz="2000" b="1" spc="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20" dirty="0">
                <a:solidFill>
                  <a:srgbClr val="FFFFFF"/>
                </a:solidFill>
                <a:latin typeface="Arial"/>
                <a:cs typeface="Arial"/>
              </a:rPr>
              <a:t>ООП</a:t>
            </a:r>
            <a:r>
              <a:rPr sz="2000" b="1" spc="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20" dirty="0">
                <a:solidFill>
                  <a:srgbClr val="FFFFFF"/>
                </a:solidFill>
                <a:latin typeface="Arial"/>
                <a:cs typeface="Arial"/>
              </a:rPr>
              <a:t>ДО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2550">
              <a:latin typeface="Arial"/>
              <a:cs typeface="Arial"/>
            </a:endParaRPr>
          </a:p>
          <a:p>
            <a:pPr marL="12700" marR="1164590">
              <a:lnSpc>
                <a:spcPct val="100000"/>
              </a:lnSpc>
              <a:tabLst>
                <a:tab pos="3340735" algn="l"/>
              </a:tabLst>
            </a:pPr>
            <a:r>
              <a:rPr sz="2000" b="1" spc="30" dirty="0">
                <a:solidFill>
                  <a:srgbClr val="FFFFFF"/>
                </a:solidFill>
                <a:latin typeface="Arial"/>
                <a:cs typeface="Arial"/>
              </a:rPr>
              <a:t>Последний</a:t>
            </a:r>
            <a:r>
              <a:rPr sz="2000" b="1" spc="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25" dirty="0">
                <a:solidFill>
                  <a:srgbClr val="FFFFFF"/>
                </a:solidFill>
                <a:latin typeface="Arial"/>
                <a:cs typeface="Arial"/>
              </a:rPr>
              <a:t>срок</a:t>
            </a:r>
            <a:r>
              <a:rPr sz="2000" b="1" spc="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25" dirty="0">
                <a:solidFill>
                  <a:srgbClr val="FFFFFF"/>
                </a:solidFill>
                <a:latin typeface="Arial"/>
                <a:cs typeface="Arial"/>
              </a:rPr>
              <a:t>утверждения</a:t>
            </a:r>
            <a:r>
              <a:rPr sz="2000" b="1" spc="1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25" dirty="0">
                <a:solidFill>
                  <a:srgbClr val="FFFFFF"/>
                </a:solidFill>
                <a:latin typeface="Arial"/>
                <a:cs typeface="Arial"/>
              </a:rPr>
              <a:t>новой </a:t>
            </a:r>
            <a:r>
              <a:rPr sz="2000" b="1" spc="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20" dirty="0">
                <a:solidFill>
                  <a:srgbClr val="FFFFFF"/>
                </a:solidFill>
                <a:latin typeface="Arial"/>
                <a:cs typeface="Arial"/>
              </a:rPr>
              <a:t>ООП</a:t>
            </a:r>
            <a:r>
              <a:rPr sz="2000" b="1" spc="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20" dirty="0">
                <a:solidFill>
                  <a:srgbClr val="FFFFFF"/>
                </a:solidFill>
                <a:latin typeface="Arial"/>
                <a:cs typeface="Arial"/>
              </a:rPr>
              <a:t>ДО,</a:t>
            </a:r>
            <a:r>
              <a:rPr sz="2000" b="1" spc="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25" dirty="0">
                <a:solidFill>
                  <a:srgbClr val="FFFFFF"/>
                </a:solidFill>
                <a:latin typeface="Arial"/>
                <a:cs typeface="Arial"/>
              </a:rPr>
              <a:t>разработанной	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в </a:t>
            </a:r>
            <a:r>
              <a:rPr sz="2000" b="1" spc="25" dirty="0">
                <a:solidFill>
                  <a:srgbClr val="FFFFFF"/>
                </a:solidFill>
                <a:latin typeface="Arial"/>
                <a:cs typeface="Arial"/>
              </a:rPr>
              <a:t>соответствии </a:t>
            </a:r>
            <a:r>
              <a:rPr sz="2000" b="1" spc="-5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с</a:t>
            </a:r>
            <a:r>
              <a:rPr sz="2000" b="1" spc="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25" dirty="0">
                <a:solidFill>
                  <a:srgbClr val="FFFFFF"/>
                </a:solidFill>
                <a:latin typeface="Arial"/>
                <a:cs typeface="Arial"/>
              </a:rPr>
              <a:t>ФГОС</a:t>
            </a:r>
            <a:r>
              <a:rPr sz="2000" b="1" spc="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20" dirty="0">
                <a:solidFill>
                  <a:srgbClr val="FFFFFF"/>
                </a:solidFill>
                <a:latin typeface="Arial"/>
                <a:cs typeface="Arial"/>
              </a:rPr>
              <a:t>ДО</a:t>
            </a:r>
            <a:r>
              <a:rPr sz="2000" b="1" spc="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и</a:t>
            </a:r>
            <a:r>
              <a:rPr sz="2000" b="1" spc="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20" dirty="0">
                <a:solidFill>
                  <a:srgbClr val="FFFFFF"/>
                </a:solidFill>
                <a:latin typeface="Arial"/>
                <a:cs typeface="Arial"/>
              </a:rPr>
              <a:t>ФОП</a:t>
            </a:r>
            <a:r>
              <a:rPr sz="2000" b="1" spc="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20" dirty="0">
                <a:solidFill>
                  <a:srgbClr val="FFFFFF"/>
                </a:solidFill>
                <a:latin typeface="Arial"/>
                <a:cs typeface="Arial"/>
              </a:rPr>
              <a:t>ДО</a:t>
            </a:r>
            <a:endParaRPr sz="2000">
              <a:latin typeface="Arial"/>
              <a:cs typeface="Arial"/>
            </a:endParaRPr>
          </a:p>
          <a:p>
            <a:pPr marL="3129915">
              <a:lnSpc>
                <a:spcPct val="100000"/>
              </a:lnSpc>
              <a:spcBef>
                <a:spcPts val="290"/>
              </a:spcBef>
            </a:pPr>
            <a:r>
              <a:rPr sz="2000" b="1" spc="15" dirty="0">
                <a:solidFill>
                  <a:srgbClr val="FFFF00"/>
                </a:solidFill>
                <a:latin typeface="Arial"/>
                <a:cs typeface="Arial"/>
              </a:rPr>
              <a:t>31</a:t>
            </a:r>
            <a:r>
              <a:rPr sz="2000" b="1" spc="5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000" b="1" spc="20" dirty="0">
                <a:solidFill>
                  <a:srgbClr val="FFFF00"/>
                </a:solidFill>
                <a:latin typeface="Arial"/>
                <a:cs typeface="Arial"/>
              </a:rPr>
              <a:t>августа</a:t>
            </a:r>
            <a:r>
              <a:rPr sz="2000" b="1" spc="12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000" b="1" spc="25" dirty="0">
                <a:solidFill>
                  <a:srgbClr val="FFFF00"/>
                </a:solidFill>
                <a:latin typeface="Arial"/>
                <a:cs typeface="Arial"/>
              </a:rPr>
              <a:t>2023</a:t>
            </a:r>
            <a:r>
              <a:rPr sz="2000" b="1" spc="5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000" b="1" spc="25" dirty="0">
                <a:solidFill>
                  <a:srgbClr val="FFFF00"/>
                </a:solidFill>
                <a:latin typeface="Arial"/>
                <a:cs typeface="Arial"/>
              </a:rPr>
              <a:t>года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/>
          <p:nvPr/>
        </p:nvSpPr>
        <p:spPr>
          <a:xfrm>
            <a:off x="8634476" y="2409825"/>
            <a:ext cx="3036570" cy="12458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1080135">
              <a:lnSpc>
                <a:spcPct val="100000"/>
              </a:lnSpc>
              <a:spcBef>
                <a:spcPts val="105"/>
              </a:spcBef>
            </a:pPr>
            <a:r>
              <a:rPr sz="2000" b="1" spc="25" dirty="0">
                <a:solidFill>
                  <a:srgbClr val="FFFF00"/>
                </a:solidFill>
                <a:latin typeface="Arial"/>
                <a:cs typeface="Arial"/>
              </a:rPr>
              <a:t>актуальность </a:t>
            </a:r>
            <a:r>
              <a:rPr sz="2000" b="1" spc="3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000" b="1" spc="25" dirty="0">
                <a:solidFill>
                  <a:srgbClr val="FFFF00"/>
                </a:solidFill>
                <a:latin typeface="Arial"/>
                <a:cs typeface="Arial"/>
              </a:rPr>
              <a:t>нормативная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– </a:t>
            </a:r>
            <a:r>
              <a:rPr sz="2000" b="1" spc="-5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25" dirty="0">
                <a:solidFill>
                  <a:srgbClr val="FFFFFF"/>
                </a:solidFill>
                <a:latin typeface="Arial"/>
                <a:cs typeface="Arial"/>
              </a:rPr>
              <a:t>требования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000" b="1" spc="25" dirty="0">
                <a:solidFill>
                  <a:srgbClr val="FFFFFF"/>
                </a:solidFill>
                <a:latin typeface="Arial"/>
                <a:cs typeface="Arial"/>
              </a:rPr>
              <a:t>законодательной</a:t>
            </a:r>
            <a:r>
              <a:rPr sz="2000" b="1" spc="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30" dirty="0">
                <a:solidFill>
                  <a:srgbClr val="FFFFFF"/>
                </a:solidFill>
                <a:latin typeface="Arial"/>
                <a:cs typeface="Arial"/>
              </a:rPr>
              <a:t>базы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1660525" y="1123441"/>
            <a:ext cx="6834505" cy="3881120"/>
            <a:chOff x="1660525" y="1123441"/>
            <a:chExt cx="6834505" cy="3881120"/>
          </a:xfrm>
        </p:grpSpPr>
        <p:sp>
          <p:nvSpPr>
            <p:cNvPr id="8" name="object 8"/>
            <p:cNvSpPr/>
            <p:nvPr/>
          </p:nvSpPr>
          <p:spPr>
            <a:xfrm>
              <a:off x="7101840" y="2602356"/>
              <a:ext cx="1393190" cy="923290"/>
            </a:xfrm>
            <a:custGeom>
              <a:avLst/>
              <a:gdLst/>
              <a:ahLst/>
              <a:cxnLst/>
              <a:rect l="l" t="t" r="r" b="b"/>
              <a:pathLst>
                <a:path w="1393190" h="923289">
                  <a:moveTo>
                    <a:pt x="696467" y="0"/>
                  </a:moveTo>
                  <a:lnTo>
                    <a:pt x="639342" y="1529"/>
                  </a:lnTo>
                  <a:lnTo>
                    <a:pt x="583488" y="6040"/>
                  </a:lnTo>
                  <a:lnTo>
                    <a:pt x="529087" y="13413"/>
                  </a:lnTo>
                  <a:lnTo>
                    <a:pt x="476317" y="23529"/>
                  </a:lnTo>
                  <a:lnTo>
                    <a:pt x="425356" y="36270"/>
                  </a:lnTo>
                  <a:lnTo>
                    <a:pt x="376385" y="51517"/>
                  </a:lnTo>
                  <a:lnTo>
                    <a:pt x="329583" y="69151"/>
                  </a:lnTo>
                  <a:lnTo>
                    <a:pt x="285128" y="89054"/>
                  </a:lnTo>
                  <a:lnTo>
                    <a:pt x="243200" y="111107"/>
                  </a:lnTo>
                  <a:lnTo>
                    <a:pt x="203977" y="135191"/>
                  </a:lnTo>
                  <a:lnTo>
                    <a:pt x="167640" y="161188"/>
                  </a:lnTo>
                  <a:lnTo>
                    <a:pt x="134368" y="188979"/>
                  </a:lnTo>
                  <a:lnTo>
                    <a:pt x="104338" y="218445"/>
                  </a:lnTo>
                  <a:lnTo>
                    <a:pt x="77732" y="249467"/>
                  </a:lnTo>
                  <a:lnTo>
                    <a:pt x="54727" y="281928"/>
                  </a:lnTo>
                  <a:lnTo>
                    <a:pt x="35503" y="315707"/>
                  </a:lnTo>
                  <a:lnTo>
                    <a:pt x="20239" y="350687"/>
                  </a:lnTo>
                  <a:lnTo>
                    <a:pt x="2308" y="423775"/>
                  </a:lnTo>
                  <a:lnTo>
                    <a:pt x="0" y="461644"/>
                  </a:lnTo>
                  <a:lnTo>
                    <a:pt x="2308" y="499497"/>
                  </a:lnTo>
                  <a:lnTo>
                    <a:pt x="20239" y="572560"/>
                  </a:lnTo>
                  <a:lnTo>
                    <a:pt x="35503" y="607533"/>
                  </a:lnTo>
                  <a:lnTo>
                    <a:pt x="54727" y="641308"/>
                  </a:lnTo>
                  <a:lnTo>
                    <a:pt x="77732" y="673766"/>
                  </a:lnTo>
                  <a:lnTo>
                    <a:pt x="104338" y="704788"/>
                  </a:lnTo>
                  <a:lnTo>
                    <a:pt x="134368" y="734256"/>
                  </a:lnTo>
                  <a:lnTo>
                    <a:pt x="167640" y="762049"/>
                  </a:lnTo>
                  <a:lnTo>
                    <a:pt x="203977" y="788050"/>
                  </a:lnTo>
                  <a:lnTo>
                    <a:pt x="243200" y="812140"/>
                  </a:lnTo>
                  <a:lnTo>
                    <a:pt x="285128" y="834198"/>
                  </a:lnTo>
                  <a:lnTo>
                    <a:pt x="329583" y="854108"/>
                  </a:lnTo>
                  <a:lnTo>
                    <a:pt x="376385" y="871748"/>
                  </a:lnTo>
                  <a:lnTo>
                    <a:pt x="425356" y="887001"/>
                  </a:lnTo>
                  <a:lnTo>
                    <a:pt x="476317" y="899748"/>
                  </a:lnTo>
                  <a:lnTo>
                    <a:pt x="529087" y="909869"/>
                  </a:lnTo>
                  <a:lnTo>
                    <a:pt x="583488" y="917245"/>
                  </a:lnTo>
                  <a:lnTo>
                    <a:pt x="639342" y="921759"/>
                  </a:lnTo>
                  <a:lnTo>
                    <a:pt x="696467" y="923289"/>
                  </a:lnTo>
                  <a:lnTo>
                    <a:pt x="753594" y="921759"/>
                  </a:lnTo>
                  <a:lnTo>
                    <a:pt x="809450" y="917245"/>
                  </a:lnTo>
                  <a:lnTo>
                    <a:pt x="863856" y="909869"/>
                  </a:lnTo>
                  <a:lnTo>
                    <a:pt x="916632" y="899748"/>
                  </a:lnTo>
                  <a:lnTo>
                    <a:pt x="967599" y="887001"/>
                  </a:lnTo>
                  <a:lnTo>
                    <a:pt x="1016577" y="871748"/>
                  </a:lnTo>
                  <a:lnTo>
                    <a:pt x="1063388" y="854108"/>
                  </a:lnTo>
                  <a:lnTo>
                    <a:pt x="1107852" y="834198"/>
                  </a:lnTo>
                  <a:lnTo>
                    <a:pt x="1149789" y="812140"/>
                  </a:lnTo>
                  <a:lnTo>
                    <a:pt x="1189021" y="788050"/>
                  </a:lnTo>
                  <a:lnTo>
                    <a:pt x="1225368" y="762049"/>
                  </a:lnTo>
                  <a:lnTo>
                    <a:pt x="1258650" y="734256"/>
                  </a:lnTo>
                  <a:lnTo>
                    <a:pt x="1288688" y="704788"/>
                  </a:lnTo>
                  <a:lnTo>
                    <a:pt x="1315303" y="673766"/>
                  </a:lnTo>
                  <a:lnTo>
                    <a:pt x="1338316" y="641308"/>
                  </a:lnTo>
                  <a:lnTo>
                    <a:pt x="1357546" y="607533"/>
                  </a:lnTo>
                  <a:lnTo>
                    <a:pt x="1372816" y="572560"/>
                  </a:lnTo>
                  <a:lnTo>
                    <a:pt x="1390753" y="499497"/>
                  </a:lnTo>
                  <a:lnTo>
                    <a:pt x="1393062" y="461644"/>
                  </a:lnTo>
                  <a:lnTo>
                    <a:pt x="1390753" y="423775"/>
                  </a:lnTo>
                  <a:lnTo>
                    <a:pt x="1372816" y="350687"/>
                  </a:lnTo>
                  <a:lnTo>
                    <a:pt x="1357546" y="315707"/>
                  </a:lnTo>
                  <a:lnTo>
                    <a:pt x="1338316" y="281928"/>
                  </a:lnTo>
                  <a:lnTo>
                    <a:pt x="1315303" y="249467"/>
                  </a:lnTo>
                  <a:lnTo>
                    <a:pt x="1288688" y="218445"/>
                  </a:lnTo>
                  <a:lnTo>
                    <a:pt x="1258650" y="188979"/>
                  </a:lnTo>
                  <a:lnTo>
                    <a:pt x="1225368" y="161188"/>
                  </a:lnTo>
                  <a:lnTo>
                    <a:pt x="1189021" y="135191"/>
                  </a:lnTo>
                  <a:lnTo>
                    <a:pt x="1149789" y="111107"/>
                  </a:lnTo>
                  <a:lnTo>
                    <a:pt x="1107852" y="89054"/>
                  </a:lnTo>
                  <a:lnTo>
                    <a:pt x="1063388" y="69151"/>
                  </a:lnTo>
                  <a:lnTo>
                    <a:pt x="1016577" y="51517"/>
                  </a:lnTo>
                  <a:lnTo>
                    <a:pt x="967599" y="36270"/>
                  </a:lnTo>
                  <a:lnTo>
                    <a:pt x="916632" y="23529"/>
                  </a:lnTo>
                  <a:lnTo>
                    <a:pt x="863856" y="13413"/>
                  </a:lnTo>
                  <a:lnTo>
                    <a:pt x="809450" y="6040"/>
                  </a:lnTo>
                  <a:lnTo>
                    <a:pt x="753594" y="1529"/>
                  </a:lnTo>
                  <a:lnTo>
                    <a:pt x="696467" y="0"/>
                  </a:lnTo>
                  <a:close/>
                </a:path>
              </a:pathLst>
            </a:custGeom>
            <a:solidFill>
              <a:srgbClr val="1B31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474077" y="4144479"/>
              <a:ext cx="807631" cy="807631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1660525" y="1123441"/>
              <a:ext cx="2238375" cy="3881120"/>
            </a:xfrm>
            <a:custGeom>
              <a:avLst/>
              <a:gdLst/>
              <a:ahLst/>
              <a:cxnLst/>
              <a:rect l="l" t="t" r="r" b="b"/>
              <a:pathLst>
                <a:path w="2238375" h="3881120">
                  <a:moveTo>
                    <a:pt x="2237994" y="0"/>
                  </a:moveTo>
                  <a:lnTo>
                    <a:pt x="0" y="0"/>
                  </a:lnTo>
                  <a:lnTo>
                    <a:pt x="0" y="3881120"/>
                  </a:lnTo>
                  <a:lnTo>
                    <a:pt x="2237994" y="3881120"/>
                  </a:lnTo>
                  <a:lnTo>
                    <a:pt x="2237994" y="0"/>
                  </a:lnTo>
                  <a:close/>
                </a:path>
              </a:pathLst>
            </a:custGeom>
            <a:solidFill>
              <a:srgbClr val="1B31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8634476" y="4127372"/>
            <a:ext cx="2985135" cy="18554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81025">
              <a:lnSpc>
                <a:spcPct val="100000"/>
              </a:lnSpc>
              <a:spcBef>
                <a:spcPts val="100"/>
              </a:spcBef>
            </a:pPr>
            <a:r>
              <a:rPr sz="2000" b="1" spc="25" dirty="0">
                <a:solidFill>
                  <a:srgbClr val="FFFF00"/>
                </a:solidFill>
                <a:latin typeface="Arial"/>
                <a:cs typeface="Arial"/>
              </a:rPr>
              <a:t>актуальность </a:t>
            </a:r>
            <a:r>
              <a:rPr sz="2000" b="1" spc="30" dirty="0">
                <a:solidFill>
                  <a:srgbClr val="FFFF00"/>
                </a:solidFill>
                <a:latin typeface="Arial"/>
                <a:cs typeface="Arial"/>
              </a:rPr>
              <a:t> содержательная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– </a:t>
            </a:r>
            <a:r>
              <a:rPr sz="2000" b="1" spc="-5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20" dirty="0">
                <a:solidFill>
                  <a:srgbClr val="FFFFFF"/>
                </a:solidFill>
                <a:latin typeface="Arial"/>
                <a:cs typeface="Arial"/>
              </a:rPr>
              <a:t>потребность</a:t>
            </a:r>
            <a:r>
              <a:rPr sz="2000" b="1" spc="1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в</a:t>
            </a:r>
            <a:endParaRPr sz="20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5"/>
              </a:spcBef>
            </a:pPr>
            <a:r>
              <a:rPr sz="2000" b="1" spc="25" dirty="0">
                <a:solidFill>
                  <a:srgbClr val="FFFFFF"/>
                </a:solidFill>
                <a:latin typeface="Arial"/>
                <a:cs typeface="Arial"/>
              </a:rPr>
              <a:t>обновлении</a:t>
            </a:r>
            <a:r>
              <a:rPr sz="2000" b="1" spc="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15" dirty="0">
                <a:solidFill>
                  <a:srgbClr val="FFFFFF"/>
                </a:solidFill>
                <a:latin typeface="Arial"/>
                <a:cs typeface="Arial"/>
              </a:rPr>
              <a:t>подхода</a:t>
            </a:r>
            <a:r>
              <a:rPr sz="2000" b="1" spc="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к </a:t>
            </a:r>
            <a:r>
              <a:rPr sz="2000" b="1" spc="-5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20" dirty="0">
                <a:solidFill>
                  <a:srgbClr val="FFFFFF"/>
                </a:solidFill>
                <a:latin typeface="Arial"/>
                <a:cs typeface="Arial"/>
              </a:rPr>
              <a:t>дошкольному </a:t>
            </a:r>
            <a:r>
              <a:rPr sz="2000" b="1" spc="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30" dirty="0">
                <a:solidFill>
                  <a:srgbClr val="FFFFFF"/>
                </a:solidFill>
                <a:latin typeface="Arial"/>
                <a:cs typeface="Arial"/>
              </a:rPr>
              <a:t>образованию</a:t>
            </a:r>
            <a:r>
              <a:rPr sz="2000" b="1" spc="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в</a:t>
            </a:r>
            <a:r>
              <a:rPr sz="2000" b="1" spc="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20" dirty="0">
                <a:solidFill>
                  <a:srgbClr val="FFFFFF"/>
                </a:solidFill>
                <a:latin typeface="Arial"/>
                <a:cs typeface="Arial"/>
              </a:rPr>
              <a:t>целом</a:t>
            </a:r>
            <a:endParaRPr sz="20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660525" y="1123441"/>
            <a:ext cx="2238375" cy="3881120"/>
          </a:xfrm>
          <a:prstGeom prst="rect">
            <a:avLst/>
          </a:prstGeom>
          <a:ln w="28575">
            <a:solidFill>
              <a:srgbClr val="FFFFFF"/>
            </a:solidFill>
          </a:ln>
        </p:spPr>
        <p:txBody>
          <a:bodyPr vert="horz" wrap="square" lIns="0" tIns="635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0"/>
              </a:spcBef>
            </a:pPr>
            <a:endParaRPr sz="27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2000" spc="-20" dirty="0">
                <a:solidFill>
                  <a:srgbClr val="FFFFFF"/>
                </a:solidFill>
                <a:latin typeface="Calibri"/>
                <a:cs typeface="Calibri"/>
              </a:rPr>
              <a:t>ФГОС </a:t>
            </a:r>
            <a:r>
              <a:rPr sz="2000" spc="-15" dirty="0">
                <a:solidFill>
                  <a:srgbClr val="FFFFFF"/>
                </a:solidFill>
                <a:latin typeface="Calibri"/>
                <a:cs typeface="Calibri"/>
              </a:rPr>
              <a:t>ДО</a:t>
            </a:r>
            <a:r>
              <a:rPr sz="20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20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Calibri"/>
                <a:cs typeface="Calibri"/>
              </a:rPr>
              <a:t>ФОП</a:t>
            </a:r>
            <a:endParaRPr sz="2000">
              <a:latin typeface="Calibri"/>
              <a:cs typeface="Calibri"/>
            </a:endParaRPr>
          </a:p>
          <a:p>
            <a:pPr marL="426720" marR="419100" algn="ctr">
              <a:lnSpc>
                <a:spcPct val="100000"/>
              </a:lnSpc>
            </a:pPr>
            <a:r>
              <a:rPr sz="2000" spc="-15" dirty="0">
                <a:solidFill>
                  <a:srgbClr val="FFFFFF"/>
                </a:solidFill>
                <a:latin typeface="Calibri"/>
                <a:cs typeface="Calibri"/>
              </a:rPr>
              <a:t>ДО</a:t>
            </a:r>
            <a:r>
              <a:rPr sz="2000" spc="-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являются </a:t>
            </a:r>
            <a:r>
              <a:rPr sz="2000" spc="-43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Calibri"/>
                <a:cs typeface="Calibri"/>
              </a:rPr>
              <a:t>основой</a:t>
            </a:r>
            <a:r>
              <a:rPr sz="2000" spc="-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Calibri"/>
                <a:cs typeface="Calibri"/>
              </a:rPr>
              <a:t>для</a:t>
            </a:r>
            <a:endParaRPr sz="20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2000" spc="-5" dirty="0">
                <a:solidFill>
                  <a:srgbClr val="FFFFFF"/>
                </a:solidFill>
                <a:latin typeface="Calibri"/>
                <a:cs typeface="Calibri"/>
              </a:rPr>
              <a:t>самостоятельной</a:t>
            </a:r>
            <a:endParaRPr sz="20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2000" spc="-5" dirty="0">
                <a:solidFill>
                  <a:srgbClr val="FFFFFF"/>
                </a:solidFill>
                <a:latin typeface="Calibri"/>
                <a:cs typeface="Calibri"/>
              </a:rPr>
              <a:t>разработки</a:t>
            </a:r>
            <a:r>
              <a:rPr sz="2000" spc="-10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endParaRPr sz="2000">
              <a:latin typeface="Calibri"/>
              <a:cs typeface="Calibri"/>
            </a:endParaRPr>
          </a:p>
          <a:p>
            <a:pPr marL="127000" marR="120014" algn="ctr">
              <a:lnSpc>
                <a:spcPct val="100000"/>
              </a:lnSpc>
            </a:pPr>
            <a:r>
              <a:rPr sz="2000" spc="-5" dirty="0">
                <a:solidFill>
                  <a:srgbClr val="FFFFFF"/>
                </a:solidFill>
                <a:latin typeface="Calibri"/>
                <a:cs typeface="Calibri"/>
              </a:rPr>
              <a:t>утверждения</a:t>
            </a:r>
            <a:r>
              <a:rPr sz="20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5" dirty="0">
                <a:solidFill>
                  <a:srgbClr val="FFFFFF"/>
                </a:solidFill>
                <a:latin typeface="Calibri"/>
                <a:cs typeface="Calibri"/>
              </a:rPr>
              <a:t>ДОО </a:t>
            </a:r>
            <a:r>
              <a:rPr sz="2000" spc="-4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Calibri"/>
                <a:cs typeface="Calibri"/>
              </a:rPr>
              <a:t>образовательных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 программ </a:t>
            </a:r>
            <a:r>
              <a:rPr sz="20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5" dirty="0">
                <a:solidFill>
                  <a:srgbClr val="FFFFFF"/>
                </a:solidFill>
                <a:latin typeface="Calibri"/>
                <a:cs typeface="Calibri"/>
              </a:rPr>
              <a:t>дошкольного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Calibri"/>
                <a:cs typeface="Calibri"/>
              </a:rPr>
              <a:t>образования.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5365750" y="-2758"/>
            <a:ext cx="6520815" cy="24743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</a:pPr>
            <a:r>
              <a:rPr sz="3200" spc="30" dirty="0"/>
              <a:t>Актуальность приведения </a:t>
            </a:r>
            <a:r>
              <a:rPr sz="3200" spc="20" dirty="0"/>
              <a:t>ООП </a:t>
            </a:r>
            <a:r>
              <a:rPr sz="3200" spc="30" dirty="0"/>
              <a:t>ДО </a:t>
            </a:r>
            <a:r>
              <a:rPr sz="3200" spc="35" dirty="0"/>
              <a:t> </a:t>
            </a:r>
            <a:r>
              <a:rPr sz="3200" spc="-5" dirty="0"/>
              <a:t>в </a:t>
            </a:r>
            <a:r>
              <a:rPr sz="3200" spc="20" dirty="0"/>
              <a:t>ДОО </a:t>
            </a:r>
            <a:r>
              <a:rPr sz="3200" spc="-5" dirty="0"/>
              <a:t>в </a:t>
            </a:r>
            <a:r>
              <a:rPr sz="3200" spc="20" dirty="0"/>
              <a:t>соответствии </a:t>
            </a:r>
            <a:r>
              <a:rPr sz="3200" spc="-5" dirty="0"/>
              <a:t>с </a:t>
            </a:r>
            <a:r>
              <a:rPr sz="3200" spc="20" dirty="0"/>
              <a:t>ФОП </a:t>
            </a:r>
            <a:r>
              <a:rPr sz="3200" spc="10" dirty="0"/>
              <a:t>ДО </a:t>
            </a:r>
            <a:r>
              <a:rPr sz="3200" spc="-5" dirty="0"/>
              <a:t>с </a:t>
            </a:r>
            <a:r>
              <a:rPr sz="3200" dirty="0"/>
              <a:t> </a:t>
            </a:r>
            <a:r>
              <a:rPr sz="3200" spc="10" dirty="0"/>
              <a:t>учетом</a:t>
            </a:r>
            <a:r>
              <a:rPr sz="3200" spc="800" dirty="0"/>
              <a:t> </a:t>
            </a:r>
            <a:r>
              <a:rPr sz="3200" spc="20" dirty="0"/>
              <a:t>изменений,</a:t>
            </a:r>
            <a:r>
              <a:rPr sz="3200" spc="25" dirty="0"/>
              <a:t> внесенных</a:t>
            </a:r>
            <a:r>
              <a:rPr sz="3200" spc="30" dirty="0"/>
              <a:t> </a:t>
            </a:r>
            <a:r>
              <a:rPr sz="3200" spc="-5" dirty="0"/>
              <a:t>в </a:t>
            </a:r>
            <a:r>
              <a:rPr sz="3200" spc="-765" dirty="0"/>
              <a:t> </a:t>
            </a:r>
            <a:r>
              <a:rPr sz="3200" spc="10" dirty="0"/>
              <a:t>ФГОС</a:t>
            </a:r>
            <a:r>
              <a:rPr sz="3200" spc="95" dirty="0"/>
              <a:t> </a:t>
            </a:r>
            <a:r>
              <a:rPr sz="3200" spc="30" dirty="0"/>
              <a:t>ДО</a:t>
            </a:r>
          </a:p>
        </p:txBody>
      </p:sp>
      <p:grpSp>
        <p:nvGrpSpPr>
          <p:cNvPr id="14" name="object 14"/>
          <p:cNvGrpSpPr/>
          <p:nvPr/>
        </p:nvGrpSpPr>
        <p:grpSpPr>
          <a:xfrm>
            <a:off x="2365882" y="215658"/>
            <a:ext cx="5012055" cy="4742815"/>
            <a:chOff x="2365882" y="215658"/>
            <a:chExt cx="5012055" cy="4742815"/>
          </a:xfrm>
        </p:grpSpPr>
        <p:pic>
          <p:nvPicPr>
            <p:cNvPr id="15" name="object 1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365882" y="215658"/>
              <a:ext cx="975982" cy="975982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4217669" y="2751201"/>
              <a:ext cx="3153410" cy="2200910"/>
            </a:xfrm>
            <a:custGeom>
              <a:avLst/>
              <a:gdLst/>
              <a:ahLst/>
              <a:cxnLst/>
              <a:rect l="l" t="t" r="r" b="b"/>
              <a:pathLst>
                <a:path w="3153409" h="2200910">
                  <a:moveTo>
                    <a:pt x="1576704" y="0"/>
                  </a:moveTo>
                  <a:lnTo>
                    <a:pt x="1520150" y="694"/>
                  </a:lnTo>
                  <a:lnTo>
                    <a:pt x="1464097" y="2763"/>
                  </a:lnTo>
                  <a:lnTo>
                    <a:pt x="1408578" y="6182"/>
                  </a:lnTo>
                  <a:lnTo>
                    <a:pt x="1353627" y="10929"/>
                  </a:lnTo>
                  <a:lnTo>
                    <a:pt x="1299277" y="16980"/>
                  </a:lnTo>
                  <a:lnTo>
                    <a:pt x="1245562" y="24311"/>
                  </a:lnTo>
                  <a:lnTo>
                    <a:pt x="1192514" y="32900"/>
                  </a:lnTo>
                  <a:lnTo>
                    <a:pt x="1140168" y="42724"/>
                  </a:lnTo>
                  <a:lnTo>
                    <a:pt x="1088556" y="53758"/>
                  </a:lnTo>
                  <a:lnTo>
                    <a:pt x="1037712" y="65980"/>
                  </a:lnTo>
                  <a:lnTo>
                    <a:pt x="987670" y="79366"/>
                  </a:lnTo>
                  <a:lnTo>
                    <a:pt x="938461" y="93893"/>
                  </a:lnTo>
                  <a:lnTo>
                    <a:pt x="890121" y="109538"/>
                  </a:lnTo>
                  <a:lnTo>
                    <a:pt x="842682" y="126278"/>
                  </a:lnTo>
                  <a:lnTo>
                    <a:pt x="796178" y="144088"/>
                  </a:lnTo>
                  <a:lnTo>
                    <a:pt x="750641" y="162947"/>
                  </a:lnTo>
                  <a:lnTo>
                    <a:pt x="706106" y="182830"/>
                  </a:lnTo>
                  <a:lnTo>
                    <a:pt x="662605" y="203715"/>
                  </a:lnTo>
                  <a:lnTo>
                    <a:pt x="620172" y="225577"/>
                  </a:lnTo>
                  <a:lnTo>
                    <a:pt x="578841" y="248394"/>
                  </a:lnTo>
                  <a:lnTo>
                    <a:pt x="538644" y="272143"/>
                  </a:lnTo>
                  <a:lnTo>
                    <a:pt x="499615" y="296800"/>
                  </a:lnTo>
                  <a:lnTo>
                    <a:pt x="461787" y="322341"/>
                  </a:lnTo>
                  <a:lnTo>
                    <a:pt x="425194" y="348745"/>
                  </a:lnTo>
                  <a:lnTo>
                    <a:pt x="389869" y="375986"/>
                  </a:lnTo>
                  <a:lnTo>
                    <a:pt x="355846" y="404043"/>
                  </a:lnTo>
                  <a:lnTo>
                    <a:pt x="323157" y="432891"/>
                  </a:lnTo>
                  <a:lnTo>
                    <a:pt x="291836" y="462507"/>
                  </a:lnTo>
                  <a:lnTo>
                    <a:pt x="261916" y="492869"/>
                  </a:lnTo>
                  <a:lnTo>
                    <a:pt x="233431" y="523953"/>
                  </a:lnTo>
                  <a:lnTo>
                    <a:pt x="206415" y="555735"/>
                  </a:lnTo>
                  <a:lnTo>
                    <a:pt x="180899" y="588192"/>
                  </a:lnTo>
                  <a:lnTo>
                    <a:pt x="156918" y="621302"/>
                  </a:lnTo>
                  <a:lnTo>
                    <a:pt x="134506" y="655040"/>
                  </a:lnTo>
                  <a:lnTo>
                    <a:pt x="113695" y="689383"/>
                  </a:lnTo>
                  <a:lnTo>
                    <a:pt x="94518" y="724308"/>
                  </a:lnTo>
                  <a:lnTo>
                    <a:pt x="77010" y="759793"/>
                  </a:lnTo>
                  <a:lnTo>
                    <a:pt x="61203" y="795813"/>
                  </a:lnTo>
                  <a:lnTo>
                    <a:pt x="47130" y="832345"/>
                  </a:lnTo>
                  <a:lnTo>
                    <a:pt x="34826" y="869365"/>
                  </a:lnTo>
                  <a:lnTo>
                    <a:pt x="24324" y="906852"/>
                  </a:lnTo>
                  <a:lnTo>
                    <a:pt x="15656" y="944781"/>
                  </a:lnTo>
                  <a:lnTo>
                    <a:pt x="8856" y="983129"/>
                  </a:lnTo>
                  <a:lnTo>
                    <a:pt x="3958" y="1021873"/>
                  </a:lnTo>
                  <a:lnTo>
                    <a:pt x="995" y="1060989"/>
                  </a:lnTo>
                  <a:lnTo>
                    <a:pt x="0" y="1100455"/>
                  </a:lnTo>
                  <a:lnTo>
                    <a:pt x="995" y="1139920"/>
                  </a:lnTo>
                  <a:lnTo>
                    <a:pt x="3958" y="1179036"/>
                  </a:lnTo>
                  <a:lnTo>
                    <a:pt x="8856" y="1217780"/>
                  </a:lnTo>
                  <a:lnTo>
                    <a:pt x="15656" y="1256128"/>
                  </a:lnTo>
                  <a:lnTo>
                    <a:pt x="24324" y="1294057"/>
                  </a:lnTo>
                  <a:lnTo>
                    <a:pt x="34826" y="1331544"/>
                  </a:lnTo>
                  <a:lnTo>
                    <a:pt x="47130" y="1368564"/>
                  </a:lnTo>
                  <a:lnTo>
                    <a:pt x="61203" y="1405096"/>
                  </a:lnTo>
                  <a:lnTo>
                    <a:pt x="77010" y="1441116"/>
                  </a:lnTo>
                  <a:lnTo>
                    <a:pt x="94518" y="1476601"/>
                  </a:lnTo>
                  <a:lnTo>
                    <a:pt x="113695" y="1511526"/>
                  </a:lnTo>
                  <a:lnTo>
                    <a:pt x="134506" y="1545869"/>
                  </a:lnTo>
                  <a:lnTo>
                    <a:pt x="156918" y="1579607"/>
                  </a:lnTo>
                  <a:lnTo>
                    <a:pt x="180899" y="1612717"/>
                  </a:lnTo>
                  <a:lnTo>
                    <a:pt x="206415" y="1645174"/>
                  </a:lnTo>
                  <a:lnTo>
                    <a:pt x="233431" y="1676956"/>
                  </a:lnTo>
                  <a:lnTo>
                    <a:pt x="261916" y="1708040"/>
                  </a:lnTo>
                  <a:lnTo>
                    <a:pt x="291836" y="1738402"/>
                  </a:lnTo>
                  <a:lnTo>
                    <a:pt x="323157" y="1768018"/>
                  </a:lnTo>
                  <a:lnTo>
                    <a:pt x="355846" y="1796866"/>
                  </a:lnTo>
                  <a:lnTo>
                    <a:pt x="389869" y="1824923"/>
                  </a:lnTo>
                  <a:lnTo>
                    <a:pt x="425194" y="1852164"/>
                  </a:lnTo>
                  <a:lnTo>
                    <a:pt x="461787" y="1878568"/>
                  </a:lnTo>
                  <a:lnTo>
                    <a:pt x="499615" y="1904109"/>
                  </a:lnTo>
                  <a:lnTo>
                    <a:pt x="538644" y="1928766"/>
                  </a:lnTo>
                  <a:lnTo>
                    <a:pt x="578841" y="1952515"/>
                  </a:lnTo>
                  <a:lnTo>
                    <a:pt x="620172" y="1975332"/>
                  </a:lnTo>
                  <a:lnTo>
                    <a:pt x="662605" y="1997194"/>
                  </a:lnTo>
                  <a:lnTo>
                    <a:pt x="706106" y="2018079"/>
                  </a:lnTo>
                  <a:lnTo>
                    <a:pt x="750641" y="2037962"/>
                  </a:lnTo>
                  <a:lnTo>
                    <a:pt x="796178" y="2056821"/>
                  </a:lnTo>
                  <a:lnTo>
                    <a:pt x="842682" y="2074631"/>
                  </a:lnTo>
                  <a:lnTo>
                    <a:pt x="890121" y="2091371"/>
                  </a:lnTo>
                  <a:lnTo>
                    <a:pt x="938461" y="2107016"/>
                  </a:lnTo>
                  <a:lnTo>
                    <a:pt x="987670" y="2121543"/>
                  </a:lnTo>
                  <a:lnTo>
                    <a:pt x="1037712" y="2134929"/>
                  </a:lnTo>
                  <a:lnTo>
                    <a:pt x="1088556" y="2147151"/>
                  </a:lnTo>
                  <a:lnTo>
                    <a:pt x="1140168" y="2158185"/>
                  </a:lnTo>
                  <a:lnTo>
                    <a:pt x="1192514" y="2168009"/>
                  </a:lnTo>
                  <a:lnTo>
                    <a:pt x="1245562" y="2176598"/>
                  </a:lnTo>
                  <a:lnTo>
                    <a:pt x="1299277" y="2183929"/>
                  </a:lnTo>
                  <a:lnTo>
                    <a:pt x="1353627" y="2189980"/>
                  </a:lnTo>
                  <a:lnTo>
                    <a:pt x="1408578" y="2194727"/>
                  </a:lnTo>
                  <a:lnTo>
                    <a:pt x="1464097" y="2198146"/>
                  </a:lnTo>
                  <a:lnTo>
                    <a:pt x="1520150" y="2200215"/>
                  </a:lnTo>
                  <a:lnTo>
                    <a:pt x="1576704" y="2200910"/>
                  </a:lnTo>
                  <a:lnTo>
                    <a:pt x="1633259" y="2200215"/>
                  </a:lnTo>
                  <a:lnTo>
                    <a:pt x="1689312" y="2198146"/>
                  </a:lnTo>
                  <a:lnTo>
                    <a:pt x="1744831" y="2194727"/>
                  </a:lnTo>
                  <a:lnTo>
                    <a:pt x="1799782" y="2189980"/>
                  </a:lnTo>
                  <a:lnTo>
                    <a:pt x="1854132" y="2183929"/>
                  </a:lnTo>
                  <a:lnTo>
                    <a:pt x="1907847" y="2176598"/>
                  </a:lnTo>
                  <a:lnTo>
                    <a:pt x="1960895" y="2168009"/>
                  </a:lnTo>
                  <a:lnTo>
                    <a:pt x="2013241" y="2158185"/>
                  </a:lnTo>
                  <a:lnTo>
                    <a:pt x="2064853" y="2147151"/>
                  </a:lnTo>
                  <a:lnTo>
                    <a:pt x="2115697" y="2134929"/>
                  </a:lnTo>
                  <a:lnTo>
                    <a:pt x="2165739" y="2121543"/>
                  </a:lnTo>
                  <a:lnTo>
                    <a:pt x="2214948" y="2107016"/>
                  </a:lnTo>
                  <a:lnTo>
                    <a:pt x="2263288" y="2091371"/>
                  </a:lnTo>
                  <a:lnTo>
                    <a:pt x="2310727" y="2074631"/>
                  </a:lnTo>
                  <a:lnTo>
                    <a:pt x="2357231" y="2056821"/>
                  </a:lnTo>
                  <a:lnTo>
                    <a:pt x="2402768" y="2037962"/>
                  </a:lnTo>
                  <a:lnTo>
                    <a:pt x="2447303" y="2018079"/>
                  </a:lnTo>
                  <a:lnTo>
                    <a:pt x="2490804" y="1997194"/>
                  </a:lnTo>
                  <a:lnTo>
                    <a:pt x="2533237" y="1975332"/>
                  </a:lnTo>
                  <a:lnTo>
                    <a:pt x="2574568" y="1952515"/>
                  </a:lnTo>
                  <a:lnTo>
                    <a:pt x="2614765" y="1928766"/>
                  </a:lnTo>
                  <a:lnTo>
                    <a:pt x="2653794" y="1904109"/>
                  </a:lnTo>
                  <a:lnTo>
                    <a:pt x="2691622" y="1878568"/>
                  </a:lnTo>
                  <a:lnTo>
                    <a:pt x="2728215" y="1852164"/>
                  </a:lnTo>
                  <a:lnTo>
                    <a:pt x="2763540" y="1824923"/>
                  </a:lnTo>
                  <a:lnTo>
                    <a:pt x="2797563" y="1796866"/>
                  </a:lnTo>
                  <a:lnTo>
                    <a:pt x="2830252" y="1768018"/>
                  </a:lnTo>
                  <a:lnTo>
                    <a:pt x="2861573" y="1738402"/>
                  </a:lnTo>
                  <a:lnTo>
                    <a:pt x="2891493" y="1708040"/>
                  </a:lnTo>
                  <a:lnTo>
                    <a:pt x="2919978" y="1676956"/>
                  </a:lnTo>
                  <a:lnTo>
                    <a:pt x="2946994" y="1645174"/>
                  </a:lnTo>
                  <a:lnTo>
                    <a:pt x="2972510" y="1612717"/>
                  </a:lnTo>
                  <a:lnTo>
                    <a:pt x="2996491" y="1579607"/>
                  </a:lnTo>
                  <a:lnTo>
                    <a:pt x="3018903" y="1545869"/>
                  </a:lnTo>
                  <a:lnTo>
                    <a:pt x="3039714" y="1511526"/>
                  </a:lnTo>
                  <a:lnTo>
                    <a:pt x="3058891" y="1476601"/>
                  </a:lnTo>
                  <a:lnTo>
                    <a:pt x="3076399" y="1441116"/>
                  </a:lnTo>
                  <a:lnTo>
                    <a:pt x="3092206" y="1405096"/>
                  </a:lnTo>
                  <a:lnTo>
                    <a:pt x="3106279" y="1368564"/>
                  </a:lnTo>
                  <a:lnTo>
                    <a:pt x="3118583" y="1331544"/>
                  </a:lnTo>
                  <a:lnTo>
                    <a:pt x="3129085" y="1294057"/>
                  </a:lnTo>
                  <a:lnTo>
                    <a:pt x="3137753" y="1256128"/>
                  </a:lnTo>
                  <a:lnTo>
                    <a:pt x="3144553" y="1217780"/>
                  </a:lnTo>
                  <a:lnTo>
                    <a:pt x="3149451" y="1179036"/>
                  </a:lnTo>
                  <a:lnTo>
                    <a:pt x="3152414" y="1139920"/>
                  </a:lnTo>
                  <a:lnTo>
                    <a:pt x="3153409" y="1100455"/>
                  </a:lnTo>
                  <a:lnTo>
                    <a:pt x="3152414" y="1060989"/>
                  </a:lnTo>
                  <a:lnTo>
                    <a:pt x="3149451" y="1021873"/>
                  </a:lnTo>
                  <a:lnTo>
                    <a:pt x="3144553" y="983129"/>
                  </a:lnTo>
                  <a:lnTo>
                    <a:pt x="3137753" y="944781"/>
                  </a:lnTo>
                  <a:lnTo>
                    <a:pt x="3129085" y="906852"/>
                  </a:lnTo>
                  <a:lnTo>
                    <a:pt x="3118583" y="869365"/>
                  </a:lnTo>
                  <a:lnTo>
                    <a:pt x="3106279" y="832345"/>
                  </a:lnTo>
                  <a:lnTo>
                    <a:pt x="3092206" y="795813"/>
                  </a:lnTo>
                  <a:lnTo>
                    <a:pt x="3076399" y="759793"/>
                  </a:lnTo>
                  <a:lnTo>
                    <a:pt x="3058891" y="724308"/>
                  </a:lnTo>
                  <a:lnTo>
                    <a:pt x="3039714" y="689383"/>
                  </a:lnTo>
                  <a:lnTo>
                    <a:pt x="3018903" y="655040"/>
                  </a:lnTo>
                  <a:lnTo>
                    <a:pt x="2996491" y="621302"/>
                  </a:lnTo>
                  <a:lnTo>
                    <a:pt x="2972510" y="588192"/>
                  </a:lnTo>
                  <a:lnTo>
                    <a:pt x="2946994" y="555735"/>
                  </a:lnTo>
                  <a:lnTo>
                    <a:pt x="2919978" y="523953"/>
                  </a:lnTo>
                  <a:lnTo>
                    <a:pt x="2891493" y="492869"/>
                  </a:lnTo>
                  <a:lnTo>
                    <a:pt x="2861573" y="462507"/>
                  </a:lnTo>
                  <a:lnTo>
                    <a:pt x="2830252" y="432891"/>
                  </a:lnTo>
                  <a:lnTo>
                    <a:pt x="2797563" y="404043"/>
                  </a:lnTo>
                  <a:lnTo>
                    <a:pt x="2763540" y="375986"/>
                  </a:lnTo>
                  <a:lnTo>
                    <a:pt x="2728215" y="348745"/>
                  </a:lnTo>
                  <a:lnTo>
                    <a:pt x="2691622" y="322341"/>
                  </a:lnTo>
                  <a:lnTo>
                    <a:pt x="2653794" y="296800"/>
                  </a:lnTo>
                  <a:lnTo>
                    <a:pt x="2614765" y="272143"/>
                  </a:lnTo>
                  <a:lnTo>
                    <a:pt x="2574568" y="248394"/>
                  </a:lnTo>
                  <a:lnTo>
                    <a:pt x="2533237" y="225577"/>
                  </a:lnTo>
                  <a:lnTo>
                    <a:pt x="2490804" y="203715"/>
                  </a:lnTo>
                  <a:lnTo>
                    <a:pt x="2447303" y="182830"/>
                  </a:lnTo>
                  <a:lnTo>
                    <a:pt x="2402768" y="162947"/>
                  </a:lnTo>
                  <a:lnTo>
                    <a:pt x="2357231" y="144088"/>
                  </a:lnTo>
                  <a:lnTo>
                    <a:pt x="2310727" y="126278"/>
                  </a:lnTo>
                  <a:lnTo>
                    <a:pt x="2263288" y="109538"/>
                  </a:lnTo>
                  <a:lnTo>
                    <a:pt x="2214948" y="93893"/>
                  </a:lnTo>
                  <a:lnTo>
                    <a:pt x="2165739" y="79366"/>
                  </a:lnTo>
                  <a:lnTo>
                    <a:pt x="2115697" y="65980"/>
                  </a:lnTo>
                  <a:lnTo>
                    <a:pt x="2064853" y="53758"/>
                  </a:lnTo>
                  <a:lnTo>
                    <a:pt x="2013241" y="42724"/>
                  </a:lnTo>
                  <a:lnTo>
                    <a:pt x="1960895" y="32900"/>
                  </a:lnTo>
                  <a:lnTo>
                    <a:pt x="1907847" y="24311"/>
                  </a:lnTo>
                  <a:lnTo>
                    <a:pt x="1854132" y="16980"/>
                  </a:lnTo>
                  <a:lnTo>
                    <a:pt x="1799782" y="10929"/>
                  </a:lnTo>
                  <a:lnTo>
                    <a:pt x="1744831" y="6182"/>
                  </a:lnTo>
                  <a:lnTo>
                    <a:pt x="1689312" y="2763"/>
                  </a:lnTo>
                  <a:lnTo>
                    <a:pt x="1633259" y="694"/>
                  </a:lnTo>
                  <a:lnTo>
                    <a:pt x="1576704" y="0"/>
                  </a:lnTo>
                  <a:close/>
                </a:path>
              </a:pathLst>
            </a:custGeom>
            <a:solidFill>
              <a:srgbClr val="C9C6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217669" y="2751201"/>
              <a:ext cx="3153410" cy="2200910"/>
            </a:xfrm>
            <a:custGeom>
              <a:avLst/>
              <a:gdLst/>
              <a:ahLst/>
              <a:cxnLst/>
              <a:rect l="l" t="t" r="r" b="b"/>
              <a:pathLst>
                <a:path w="3153409" h="2200910">
                  <a:moveTo>
                    <a:pt x="0" y="1100455"/>
                  </a:moveTo>
                  <a:lnTo>
                    <a:pt x="995" y="1060989"/>
                  </a:lnTo>
                  <a:lnTo>
                    <a:pt x="3958" y="1021873"/>
                  </a:lnTo>
                  <a:lnTo>
                    <a:pt x="8856" y="983129"/>
                  </a:lnTo>
                  <a:lnTo>
                    <a:pt x="15656" y="944781"/>
                  </a:lnTo>
                  <a:lnTo>
                    <a:pt x="24324" y="906852"/>
                  </a:lnTo>
                  <a:lnTo>
                    <a:pt x="34826" y="869365"/>
                  </a:lnTo>
                  <a:lnTo>
                    <a:pt x="47130" y="832345"/>
                  </a:lnTo>
                  <a:lnTo>
                    <a:pt x="61203" y="795813"/>
                  </a:lnTo>
                  <a:lnTo>
                    <a:pt x="77010" y="759793"/>
                  </a:lnTo>
                  <a:lnTo>
                    <a:pt x="94518" y="724308"/>
                  </a:lnTo>
                  <a:lnTo>
                    <a:pt x="113695" y="689383"/>
                  </a:lnTo>
                  <a:lnTo>
                    <a:pt x="134506" y="655040"/>
                  </a:lnTo>
                  <a:lnTo>
                    <a:pt x="156918" y="621302"/>
                  </a:lnTo>
                  <a:lnTo>
                    <a:pt x="180899" y="588192"/>
                  </a:lnTo>
                  <a:lnTo>
                    <a:pt x="206415" y="555735"/>
                  </a:lnTo>
                  <a:lnTo>
                    <a:pt x="233431" y="523953"/>
                  </a:lnTo>
                  <a:lnTo>
                    <a:pt x="261916" y="492869"/>
                  </a:lnTo>
                  <a:lnTo>
                    <a:pt x="291836" y="462507"/>
                  </a:lnTo>
                  <a:lnTo>
                    <a:pt x="323157" y="432891"/>
                  </a:lnTo>
                  <a:lnTo>
                    <a:pt x="355846" y="404043"/>
                  </a:lnTo>
                  <a:lnTo>
                    <a:pt x="389869" y="375986"/>
                  </a:lnTo>
                  <a:lnTo>
                    <a:pt x="425194" y="348745"/>
                  </a:lnTo>
                  <a:lnTo>
                    <a:pt x="461787" y="322341"/>
                  </a:lnTo>
                  <a:lnTo>
                    <a:pt x="499615" y="296800"/>
                  </a:lnTo>
                  <a:lnTo>
                    <a:pt x="538644" y="272143"/>
                  </a:lnTo>
                  <a:lnTo>
                    <a:pt x="578841" y="248394"/>
                  </a:lnTo>
                  <a:lnTo>
                    <a:pt x="620172" y="225577"/>
                  </a:lnTo>
                  <a:lnTo>
                    <a:pt x="662605" y="203715"/>
                  </a:lnTo>
                  <a:lnTo>
                    <a:pt x="706106" y="182830"/>
                  </a:lnTo>
                  <a:lnTo>
                    <a:pt x="750641" y="162947"/>
                  </a:lnTo>
                  <a:lnTo>
                    <a:pt x="796178" y="144088"/>
                  </a:lnTo>
                  <a:lnTo>
                    <a:pt x="842682" y="126278"/>
                  </a:lnTo>
                  <a:lnTo>
                    <a:pt x="890121" y="109538"/>
                  </a:lnTo>
                  <a:lnTo>
                    <a:pt x="938461" y="93893"/>
                  </a:lnTo>
                  <a:lnTo>
                    <a:pt x="987670" y="79366"/>
                  </a:lnTo>
                  <a:lnTo>
                    <a:pt x="1037712" y="65980"/>
                  </a:lnTo>
                  <a:lnTo>
                    <a:pt x="1088556" y="53758"/>
                  </a:lnTo>
                  <a:lnTo>
                    <a:pt x="1140168" y="42724"/>
                  </a:lnTo>
                  <a:lnTo>
                    <a:pt x="1192514" y="32900"/>
                  </a:lnTo>
                  <a:lnTo>
                    <a:pt x="1245562" y="24311"/>
                  </a:lnTo>
                  <a:lnTo>
                    <a:pt x="1299277" y="16980"/>
                  </a:lnTo>
                  <a:lnTo>
                    <a:pt x="1353627" y="10929"/>
                  </a:lnTo>
                  <a:lnTo>
                    <a:pt x="1408578" y="6182"/>
                  </a:lnTo>
                  <a:lnTo>
                    <a:pt x="1464097" y="2763"/>
                  </a:lnTo>
                  <a:lnTo>
                    <a:pt x="1520150" y="694"/>
                  </a:lnTo>
                  <a:lnTo>
                    <a:pt x="1576704" y="0"/>
                  </a:lnTo>
                  <a:lnTo>
                    <a:pt x="1633259" y="694"/>
                  </a:lnTo>
                  <a:lnTo>
                    <a:pt x="1689312" y="2763"/>
                  </a:lnTo>
                  <a:lnTo>
                    <a:pt x="1744831" y="6182"/>
                  </a:lnTo>
                  <a:lnTo>
                    <a:pt x="1799782" y="10929"/>
                  </a:lnTo>
                  <a:lnTo>
                    <a:pt x="1854132" y="16980"/>
                  </a:lnTo>
                  <a:lnTo>
                    <a:pt x="1907847" y="24311"/>
                  </a:lnTo>
                  <a:lnTo>
                    <a:pt x="1960895" y="32900"/>
                  </a:lnTo>
                  <a:lnTo>
                    <a:pt x="2013241" y="42724"/>
                  </a:lnTo>
                  <a:lnTo>
                    <a:pt x="2064853" y="53758"/>
                  </a:lnTo>
                  <a:lnTo>
                    <a:pt x="2115697" y="65980"/>
                  </a:lnTo>
                  <a:lnTo>
                    <a:pt x="2165739" y="79366"/>
                  </a:lnTo>
                  <a:lnTo>
                    <a:pt x="2214948" y="93893"/>
                  </a:lnTo>
                  <a:lnTo>
                    <a:pt x="2263288" y="109538"/>
                  </a:lnTo>
                  <a:lnTo>
                    <a:pt x="2310727" y="126278"/>
                  </a:lnTo>
                  <a:lnTo>
                    <a:pt x="2357231" y="144088"/>
                  </a:lnTo>
                  <a:lnTo>
                    <a:pt x="2402768" y="162947"/>
                  </a:lnTo>
                  <a:lnTo>
                    <a:pt x="2447303" y="182830"/>
                  </a:lnTo>
                  <a:lnTo>
                    <a:pt x="2490804" y="203715"/>
                  </a:lnTo>
                  <a:lnTo>
                    <a:pt x="2533237" y="225577"/>
                  </a:lnTo>
                  <a:lnTo>
                    <a:pt x="2574568" y="248394"/>
                  </a:lnTo>
                  <a:lnTo>
                    <a:pt x="2614765" y="272143"/>
                  </a:lnTo>
                  <a:lnTo>
                    <a:pt x="2653794" y="296800"/>
                  </a:lnTo>
                  <a:lnTo>
                    <a:pt x="2691622" y="322341"/>
                  </a:lnTo>
                  <a:lnTo>
                    <a:pt x="2728215" y="348745"/>
                  </a:lnTo>
                  <a:lnTo>
                    <a:pt x="2763540" y="375986"/>
                  </a:lnTo>
                  <a:lnTo>
                    <a:pt x="2797563" y="404043"/>
                  </a:lnTo>
                  <a:lnTo>
                    <a:pt x="2830252" y="432891"/>
                  </a:lnTo>
                  <a:lnTo>
                    <a:pt x="2861573" y="462507"/>
                  </a:lnTo>
                  <a:lnTo>
                    <a:pt x="2891493" y="492869"/>
                  </a:lnTo>
                  <a:lnTo>
                    <a:pt x="2919978" y="523953"/>
                  </a:lnTo>
                  <a:lnTo>
                    <a:pt x="2946994" y="555735"/>
                  </a:lnTo>
                  <a:lnTo>
                    <a:pt x="2972510" y="588192"/>
                  </a:lnTo>
                  <a:lnTo>
                    <a:pt x="2996491" y="621302"/>
                  </a:lnTo>
                  <a:lnTo>
                    <a:pt x="3018903" y="655040"/>
                  </a:lnTo>
                  <a:lnTo>
                    <a:pt x="3039714" y="689383"/>
                  </a:lnTo>
                  <a:lnTo>
                    <a:pt x="3058891" y="724308"/>
                  </a:lnTo>
                  <a:lnTo>
                    <a:pt x="3076399" y="759793"/>
                  </a:lnTo>
                  <a:lnTo>
                    <a:pt x="3092206" y="795813"/>
                  </a:lnTo>
                  <a:lnTo>
                    <a:pt x="3106279" y="832345"/>
                  </a:lnTo>
                  <a:lnTo>
                    <a:pt x="3118583" y="869365"/>
                  </a:lnTo>
                  <a:lnTo>
                    <a:pt x="3129085" y="906852"/>
                  </a:lnTo>
                  <a:lnTo>
                    <a:pt x="3137753" y="944781"/>
                  </a:lnTo>
                  <a:lnTo>
                    <a:pt x="3144553" y="983129"/>
                  </a:lnTo>
                  <a:lnTo>
                    <a:pt x="3149451" y="1021873"/>
                  </a:lnTo>
                  <a:lnTo>
                    <a:pt x="3152414" y="1060989"/>
                  </a:lnTo>
                  <a:lnTo>
                    <a:pt x="3153409" y="1100455"/>
                  </a:lnTo>
                  <a:lnTo>
                    <a:pt x="3152414" y="1139920"/>
                  </a:lnTo>
                  <a:lnTo>
                    <a:pt x="3149451" y="1179036"/>
                  </a:lnTo>
                  <a:lnTo>
                    <a:pt x="3144553" y="1217780"/>
                  </a:lnTo>
                  <a:lnTo>
                    <a:pt x="3137753" y="1256128"/>
                  </a:lnTo>
                  <a:lnTo>
                    <a:pt x="3129085" y="1294057"/>
                  </a:lnTo>
                  <a:lnTo>
                    <a:pt x="3118583" y="1331544"/>
                  </a:lnTo>
                  <a:lnTo>
                    <a:pt x="3106279" y="1368564"/>
                  </a:lnTo>
                  <a:lnTo>
                    <a:pt x="3092206" y="1405096"/>
                  </a:lnTo>
                  <a:lnTo>
                    <a:pt x="3076399" y="1441116"/>
                  </a:lnTo>
                  <a:lnTo>
                    <a:pt x="3058891" y="1476601"/>
                  </a:lnTo>
                  <a:lnTo>
                    <a:pt x="3039714" y="1511526"/>
                  </a:lnTo>
                  <a:lnTo>
                    <a:pt x="3018903" y="1545869"/>
                  </a:lnTo>
                  <a:lnTo>
                    <a:pt x="2996491" y="1579607"/>
                  </a:lnTo>
                  <a:lnTo>
                    <a:pt x="2972510" y="1612717"/>
                  </a:lnTo>
                  <a:lnTo>
                    <a:pt x="2946994" y="1645174"/>
                  </a:lnTo>
                  <a:lnTo>
                    <a:pt x="2919978" y="1676956"/>
                  </a:lnTo>
                  <a:lnTo>
                    <a:pt x="2891493" y="1708040"/>
                  </a:lnTo>
                  <a:lnTo>
                    <a:pt x="2861573" y="1738402"/>
                  </a:lnTo>
                  <a:lnTo>
                    <a:pt x="2830252" y="1768018"/>
                  </a:lnTo>
                  <a:lnTo>
                    <a:pt x="2797563" y="1796866"/>
                  </a:lnTo>
                  <a:lnTo>
                    <a:pt x="2763540" y="1824923"/>
                  </a:lnTo>
                  <a:lnTo>
                    <a:pt x="2728215" y="1852164"/>
                  </a:lnTo>
                  <a:lnTo>
                    <a:pt x="2691622" y="1878568"/>
                  </a:lnTo>
                  <a:lnTo>
                    <a:pt x="2653794" y="1904109"/>
                  </a:lnTo>
                  <a:lnTo>
                    <a:pt x="2614765" y="1928766"/>
                  </a:lnTo>
                  <a:lnTo>
                    <a:pt x="2574568" y="1952515"/>
                  </a:lnTo>
                  <a:lnTo>
                    <a:pt x="2533237" y="1975332"/>
                  </a:lnTo>
                  <a:lnTo>
                    <a:pt x="2490804" y="1997194"/>
                  </a:lnTo>
                  <a:lnTo>
                    <a:pt x="2447303" y="2018079"/>
                  </a:lnTo>
                  <a:lnTo>
                    <a:pt x="2402768" y="2037962"/>
                  </a:lnTo>
                  <a:lnTo>
                    <a:pt x="2357231" y="2056821"/>
                  </a:lnTo>
                  <a:lnTo>
                    <a:pt x="2310727" y="2074631"/>
                  </a:lnTo>
                  <a:lnTo>
                    <a:pt x="2263288" y="2091371"/>
                  </a:lnTo>
                  <a:lnTo>
                    <a:pt x="2214948" y="2107016"/>
                  </a:lnTo>
                  <a:lnTo>
                    <a:pt x="2165739" y="2121543"/>
                  </a:lnTo>
                  <a:lnTo>
                    <a:pt x="2115697" y="2134929"/>
                  </a:lnTo>
                  <a:lnTo>
                    <a:pt x="2064853" y="2147151"/>
                  </a:lnTo>
                  <a:lnTo>
                    <a:pt x="2013241" y="2158185"/>
                  </a:lnTo>
                  <a:lnTo>
                    <a:pt x="1960895" y="2168009"/>
                  </a:lnTo>
                  <a:lnTo>
                    <a:pt x="1907847" y="2176598"/>
                  </a:lnTo>
                  <a:lnTo>
                    <a:pt x="1854132" y="2183929"/>
                  </a:lnTo>
                  <a:lnTo>
                    <a:pt x="1799782" y="2189980"/>
                  </a:lnTo>
                  <a:lnTo>
                    <a:pt x="1744831" y="2194727"/>
                  </a:lnTo>
                  <a:lnTo>
                    <a:pt x="1689312" y="2198146"/>
                  </a:lnTo>
                  <a:lnTo>
                    <a:pt x="1633259" y="2200215"/>
                  </a:lnTo>
                  <a:lnTo>
                    <a:pt x="1576704" y="2200910"/>
                  </a:lnTo>
                  <a:lnTo>
                    <a:pt x="1520150" y="2200215"/>
                  </a:lnTo>
                  <a:lnTo>
                    <a:pt x="1464097" y="2198146"/>
                  </a:lnTo>
                  <a:lnTo>
                    <a:pt x="1408578" y="2194727"/>
                  </a:lnTo>
                  <a:lnTo>
                    <a:pt x="1353627" y="2189980"/>
                  </a:lnTo>
                  <a:lnTo>
                    <a:pt x="1299277" y="2183929"/>
                  </a:lnTo>
                  <a:lnTo>
                    <a:pt x="1245562" y="2176598"/>
                  </a:lnTo>
                  <a:lnTo>
                    <a:pt x="1192514" y="2168009"/>
                  </a:lnTo>
                  <a:lnTo>
                    <a:pt x="1140168" y="2158185"/>
                  </a:lnTo>
                  <a:lnTo>
                    <a:pt x="1088556" y="2147151"/>
                  </a:lnTo>
                  <a:lnTo>
                    <a:pt x="1037712" y="2134929"/>
                  </a:lnTo>
                  <a:lnTo>
                    <a:pt x="987670" y="2121543"/>
                  </a:lnTo>
                  <a:lnTo>
                    <a:pt x="938461" y="2107016"/>
                  </a:lnTo>
                  <a:lnTo>
                    <a:pt x="890121" y="2091371"/>
                  </a:lnTo>
                  <a:lnTo>
                    <a:pt x="842682" y="2074631"/>
                  </a:lnTo>
                  <a:lnTo>
                    <a:pt x="796178" y="2056821"/>
                  </a:lnTo>
                  <a:lnTo>
                    <a:pt x="750641" y="2037962"/>
                  </a:lnTo>
                  <a:lnTo>
                    <a:pt x="706106" y="2018079"/>
                  </a:lnTo>
                  <a:lnTo>
                    <a:pt x="662605" y="1997194"/>
                  </a:lnTo>
                  <a:lnTo>
                    <a:pt x="620172" y="1975332"/>
                  </a:lnTo>
                  <a:lnTo>
                    <a:pt x="578841" y="1952515"/>
                  </a:lnTo>
                  <a:lnTo>
                    <a:pt x="538644" y="1928766"/>
                  </a:lnTo>
                  <a:lnTo>
                    <a:pt x="499615" y="1904109"/>
                  </a:lnTo>
                  <a:lnTo>
                    <a:pt x="461787" y="1878568"/>
                  </a:lnTo>
                  <a:lnTo>
                    <a:pt x="425194" y="1852164"/>
                  </a:lnTo>
                  <a:lnTo>
                    <a:pt x="389869" y="1824923"/>
                  </a:lnTo>
                  <a:lnTo>
                    <a:pt x="355846" y="1796866"/>
                  </a:lnTo>
                  <a:lnTo>
                    <a:pt x="323157" y="1768018"/>
                  </a:lnTo>
                  <a:lnTo>
                    <a:pt x="291836" y="1738402"/>
                  </a:lnTo>
                  <a:lnTo>
                    <a:pt x="261916" y="1708040"/>
                  </a:lnTo>
                  <a:lnTo>
                    <a:pt x="233431" y="1676956"/>
                  </a:lnTo>
                  <a:lnTo>
                    <a:pt x="206415" y="1645174"/>
                  </a:lnTo>
                  <a:lnTo>
                    <a:pt x="180899" y="1612717"/>
                  </a:lnTo>
                  <a:lnTo>
                    <a:pt x="156918" y="1579607"/>
                  </a:lnTo>
                  <a:lnTo>
                    <a:pt x="134506" y="1545869"/>
                  </a:lnTo>
                  <a:lnTo>
                    <a:pt x="113695" y="1511526"/>
                  </a:lnTo>
                  <a:lnTo>
                    <a:pt x="94518" y="1476601"/>
                  </a:lnTo>
                  <a:lnTo>
                    <a:pt x="77010" y="1441116"/>
                  </a:lnTo>
                  <a:lnTo>
                    <a:pt x="61203" y="1405096"/>
                  </a:lnTo>
                  <a:lnTo>
                    <a:pt x="47130" y="1368564"/>
                  </a:lnTo>
                  <a:lnTo>
                    <a:pt x="34826" y="1331544"/>
                  </a:lnTo>
                  <a:lnTo>
                    <a:pt x="24324" y="1294057"/>
                  </a:lnTo>
                  <a:lnTo>
                    <a:pt x="15656" y="1256128"/>
                  </a:lnTo>
                  <a:lnTo>
                    <a:pt x="8856" y="1217780"/>
                  </a:lnTo>
                  <a:lnTo>
                    <a:pt x="3958" y="1179036"/>
                  </a:lnTo>
                  <a:lnTo>
                    <a:pt x="995" y="1139920"/>
                  </a:lnTo>
                  <a:lnTo>
                    <a:pt x="0" y="1100455"/>
                  </a:lnTo>
                  <a:close/>
                </a:path>
              </a:pathLst>
            </a:custGeom>
            <a:ln w="12699">
              <a:solidFill>
                <a:srgbClr val="9392B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4807711" y="2994507"/>
            <a:ext cx="1973580" cy="165671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7650" marR="240029" algn="ctr">
              <a:lnSpc>
                <a:spcPct val="107000"/>
              </a:lnSpc>
              <a:spcBef>
                <a:spcPts val="100"/>
              </a:spcBef>
            </a:pPr>
            <a:r>
              <a:rPr sz="2000" b="1" dirty="0">
                <a:solidFill>
                  <a:srgbClr val="001F5F"/>
                </a:solidFill>
                <a:latin typeface="Arial"/>
                <a:cs typeface="Arial"/>
              </a:rPr>
              <a:t>Чек</a:t>
            </a:r>
            <a:r>
              <a:rPr sz="2000" b="1" spc="-6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001F5F"/>
                </a:solidFill>
                <a:latin typeface="Arial"/>
                <a:cs typeface="Arial"/>
              </a:rPr>
              <a:t>лист</a:t>
            </a:r>
            <a:r>
              <a:rPr sz="2000" b="1" spc="-6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1F5F"/>
                </a:solidFill>
                <a:latin typeface="Arial"/>
                <a:cs typeface="Arial"/>
              </a:rPr>
              <a:t>по </a:t>
            </a:r>
            <a:r>
              <a:rPr sz="2000" b="1" spc="-54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b="1" spc="-15" dirty="0">
                <a:solidFill>
                  <a:srgbClr val="001F5F"/>
                </a:solidFill>
                <a:latin typeface="Arial"/>
                <a:cs typeface="Arial"/>
              </a:rPr>
              <a:t>подготовке </a:t>
            </a:r>
            <a:r>
              <a:rPr sz="2000" b="1" spc="-54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001F5F"/>
                </a:solidFill>
                <a:latin typeface="Arial"/>
                <a:cs typeface="Arial"/>
              </a:rPr>
              <a:t>ДОО</a:t>
            </a:r>
            <a:r>
              <a:rPr sz="2000" b="1" spc="-4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1F5F"/>
                </a:solidFill>
                <a:latin typeface="Arial"/>
                <a:cs typeface="Arial"/>
              </a:rPr>
              <a:t>к</a:t>
            </a:r>
            <a:endParaRPr sz="2000">
              <a:latin typeface="Arial"/>
              <a:cs typeface="Arial"/>
            </a:endParaRPr>
          </a:p>
          <a:p>
            <a:pPr marL="12700" marR="5080" algn="ctr">
              <a:lnSpc>
                <a:spcPct val="107000"/>
              </a:lnSpc>
            </a:pPr>
            <a:r>
              <a:rPr sz="2000" b="1" spc="-5" dirty="0">
                <a:solidFill>
                  <a:srgbClr val="001F5F"/>
                </a:solidFill>
                <a:latin typeface="Arial"/>
                <a:cs typeface="Arial"/>
              </a:rPr>
              <a:t>введению</a:t>
            </a:r>
            <a:r>
              <a:rPr sz="2000" b="1" spc="-10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1F5F"/>
                </a:solidFill>
                <a:latin typeface="Arial"/>
                <a:cs typeface="Arial"/>
              </a:rPr>
              <a:t>ФОП </a:t>
            </a:r>
            <a:r>
              <a:rPr sz="2000" b="1" spc="-54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1F5F"/>
                </a:solidFill>
                <a:latin typeface="Arial"/>
                <a:cs typeface="Arial"/>
              </a:rPr>
              <a:t>ДО</a:t>
            </a:r>
            <a:endParaRPr sz="20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71322" y="593598"/>
            <a:ext cx="895985" cy="793115"/>
          </a:xfrm>
          <a:prstGeom prst="rect">
            <a:avLst/>
          </a:prstGeom>
        </p:spPr>
        <p:txBody>
          <a:bodyPr vert="horz" wrap="square" lIns="0" tIns="97155" rIns="0" bIns="0" rtlCol="0">
            <a:spAutoFit/>
          </a:bodyPr>
          <a:lstStyle/>
          <a:p>
            <a:pPr marL="173990" marR="5080" indent="-161925">
              <a:lnSpc>
                <a:spcPct val="80000"/>
              </a:lnSpc>
              <a:spcBef>
                <a:spcPts val="765"/>
              </a:spcBef>
            </a:pPr>
            <a:r>
              <a:rPr sz="2800" b="1" spc="135" dirty="0">
                <a:solidFill>
                  <a:srgbClr val="544F9F"/>
                </a:solidFill>
                <a:latin typeface="Arial"/>
                <a:cs typeface="Arial"/>
              </a:rPr>
              <a:t>Ф</a:t>
            </a:r>
            <a:r>
              <a:rPr sz="2800" b="1" spc="130" dirty="0">
                <a:solidFill>
                  <a:srgbClr val="544F9F"/>
                </a:solidFill>
                <a:latin typeface="Arial"/>
                <a:cs typeface="Arial"/>
              </a:rPr>
              <a:t>О</a:t>
            </a:r>
            <a:r>
              <a:rPr sz="2800" b="1" spc="-5" dirty="0">
                <a:solidFill>
                  <a:srgbClr val="544F9F"/>
                </a:solidFill>
                <a:latin typeface="Arial"/>
                <a:cs typeface="Arial"/>
              </a:rPr>
              <a:t>П  </a:t>
            </a:r>
            <a:r>
              <a:rPr sz="2800" b="1" spc="135" dirty="0">
                <a:solidFill>
                  <a:srgbClr val="544F9F"/>
                </a:solidFill>
                <a:latin typeface="Arial"/>
                <a:cs typeface="Arial"/>
              </a:rPr>
              <a:t>ДО</a:t>
            </a:r>
            <a:endParaRPr sz="2800">
              <a:latin typeface="Arial"/>
              <a:cs typeface="Arial"/>
            </a:endParaRPr>
          </a:p>
        </p:txBody>
      </p:sp>
      <p:pic>
        <p:nvPicPr>
          <p:cNvPr id="20" name="object 2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371080" y="2617406"/>
            <a:ext cx="810831" cy="810831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66800" y="22352"/>
            <a:ext cx="8923273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1F3863"/>
                </a:solidFill>
              </a:rPr>
              <a:t>Чек</a:t>
            </a:r>
            <a:r>
              <a:rPr sz="2400" spc="-5" dirty="0">
                <a:solidFill>
                  <a:srgbClr val="1F3863"/>
                </a:solidFill>
              </a:rPr>
              <a:t> лист </a:t>
            </a:r>
            <a:r>
              <a:rPr sz="2400" dirty="0">
                <a:solidFill>
                  <a:srgbClr val="1F3863"/>
                </a:solidFill>
              </a:rPr>
              <a:t>по</a:t>
            </a:r>
            <a:r>
              <a:rPr sz="2400" spc="-5" dirty="0">
                <a:solidFill>
                  <a:srgbClr val="1F3863"/>
                </a:solidFill>
              </a:rPr>
              <a:t> </a:t>
            </a:r>
            <a:r>
              <a:rPr sz="2400" spc="-25" dirty="0">
                <a:solidFill>
                  <a:srgbClr val="1F3863"/>
                </a:solidFill>
              </a:rPr>
              <a:t>подготовке</a:t>
            </a:r>
            <a:r>
              <a:rPr sz="2400" spc="15" dirty="0">
                <a:solidFill>
                  <a:srgbClr val="1F3863"/>
                </a:solidFill>
              </a:rPr>
              <a:t> </a:t>
            </a:r>
            <a:r>
              <a:rPr sz="2400" spc="-5" dirty="0">
                <a:solidFill>
                  <a:srgbClr val="1F3863"/>
                </a:solidFill>
              </a:rPr>
              <a:t>ДОО</a:t>
            </a:r>
            <a:r>
              <a:rPr sz="2400" spc="-10" dirty="0">
                <a:solidFill>
                  <a:srgbClr val="1F3863"/>
                </a:solidFill>
              </a:rPr>
              <a:t> </a:t>
            </a:r>
            <a:r>
              <a:rPr sz="2400" dirty="0">
                <a:solidFill>
                  <a:srgbClr val="1F3863"/>
                </a:solidFill>
              </a:rPr>
              <a:t>к</a:t>
            </a:r>
            <a:r>
              <a:rPr sz="2400" spc="-20" dirty="0">
                <a:solidFill>
                  <a:srgbClr val="1F3863"/>
                </a:solidFill>
              </a:rPr>
              <a:t> </a:t>
            </a:r>
            <a:r>
              <a:rPr sz="2400" spc="-10" dirty="0">
                <a:solidFill>
                  <a:srgbClr val="1F3863"/>
                </a:solidFill>
              </a:rPr>
              <a:t>введению </a:t>
            </a:r>
            <a:r>
              <a:rPr sz="2400" dirty="0">
                <a:solidFill>
                  <a:srgbClr val="1F3863"/>
                </a:solidFill>
              </a:rPr>
              <a:t>ФОП</a:t>
            </a:r>
            <a:r>
              <a:rPr sz="2400" spc="-20" dirty="0">
                <a:solidFill>
                  <a:srgbClr val="1F3863"/>
                </a:solidFill>
              </a:rPr>
              <a:t> </a:t>
            </a:r>
            <a:r>
              <a:rPr sz="2400" spc="-5" dirty="0">
                <a:solidFill>
                  <a:srgbClr val="1F3863"/>
                </a:solidFill>
              </a:rPr>
              <a:t>ДО</a:t>
            </a:r>
            <a:endParaRPr sz="2400" dirty="0"/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139903" y="524255"/>
          <a:ext cx="11683999" cy="609928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096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91908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66941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4859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554482">
                <a:tc>
                  <a:txBody>
                    <a:bodyPr/>
                    <a:lstStyle/>
                    <a:p>
                      <a:pPr marL="183515">
                        <a:lnSpc>
                          <a:spcPts val="1970"/>
                        </a:lnSpc>
                      </a:pPr>
                      <a:r>
                        <a:rPr sz="1700" b="1" dirty="0">
                          <a:solidFill>
                            <a:srgbClr val="1F3863"/>
                          </a:solidFill>
                          <a:latin typeface="Arial"/>
                          <a:cs typeface="Arial"/>
                        </a:rPr>
                        <a:t>№</a:t>
                      </a:r>
                      <a:endParaRPr sz="1700">
                        <a:latin typeface="Arial"/>
                        <a:cs typeface="Arial"/>
                      </a:endParaRPr>
                    </a:p>
                    <a:p>
                      <a:pPr marL="14414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700" b="1" dirty="0">
                          <a:solidFill>
                            <a:srgbClr val="1F3863"/>
                          </a:solidFill>
                          <a:latin typeface="Arial"/>
                          <a:cs typeface="Arial"/>
                        </a:rPr>
                        <a:t>п/п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70"/>
                        </a:lnSpc>
                      </a:pPr>
                      <a:r>
                        <a:rPr sz="1700" b="1" dirty="0">
                          <a:solidFill>
                            <a:srgbClr val="1F3863"/>
                          </a:solidFill>
                          <a:latin typeface="Arial"/>
                          <a:cs typeface="Arial"/>
                        </a:rPr>
                        <a:t>Мероприятия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970"/>
                        </a:lnSpc>
                      </a:pPr>
                      <a:r>
                        <a:rPr sz="1700" b="1" dirty="0">
                          <a:solidFill>
                            <a:srgbClr val="1F3863"/>
                          </a:solidFill>
                          <a:latin typeface="Arial"/>
                          <a:cs typeface="Arial"/>
                        </a:rPr>
                        <a:t>Срок</a:t>
                      </a:r>
                      <a:endParaRPr sz="1700">
                        <a:latin typeface="Arial"/>
                        <a:cs typeface="Arial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700" b="1" spc="-10" dirty="0">
                          <a:solidFill>
                            <a:srgbClr val="1F3863"/>
                          </a:solidFill>
                          <a:latin typeface="Arial"/>
                          <a:cs typeface="Arial"/>
                        </a:rPr>
                        <a:t>исполнения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5890">
                        <a:lnSpc>
                          <a:spcPts val="1970"/>
                        </a:lnSpc>
                      </a:pPr>
                      <a:r>
                        <a:rPr sz="1700" b="1" spc="-10" dirty="0">
                          <a:solidFill>
                            <a:srgbClr val="1F3863"/>
                          </a:solidFill>
                          <a:latin typeface="Arial"/>
                          <a:cs typeface="Arial"/>
                        </a:rPr>
                        <a:t>Отметка</a:t>
                      </a:r>
                      <a:r>
                        <a:rPr sz="1700" b="1" spc="5" dirty="0">
                          <a:solidFill>
                            <a:srgbClr val="1F386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b="1" dirty="0">
                          <a:solidFill>
                            <a:srgbClr val="1F3863"/>
                          </a:solidFill>
                          <a:latin typeface="Arial"/>
                          <a:cs typeface="Arial"/>
                        </a:rPr>
                        <a:t>об</a:t>
                      </a:r>
                      <a:endParaRPr sz="1700">
                        <a:latin typeface="Arial"/>
                        <a:cs typeface="Arial"/>
                      </a:endParaRPr>
                    </a:p>
                    <a:p>
                      <a:pPr marL="96520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700" b="1" spc="-10" dirty="0">
                          <a:solidFill>
                            <a:srgbClr val="1F3863"/>
                          </a:solidFill>
                          <a:latin typeface="Arial"/>
                          <a:cs typeface="Arial"/>
                        </a:rPr>
                        <a:t>исполнении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77240">
                <a:tc gridSpan="4">
                  <a:txBody>
                    <a:bodyPr/>
                    <a:lstStyle/>
                    <a:p>
                      <a:pPr marL="3021330">
                        <a:lnSpc>
                          <a:spcPts val="1975"/>
                        </a:lnSpc>
                        <a:tabLst>
                          <a:tab pos="3364229" algn="l"/>
                        </a:tabLst>
                      </a:pPr>
                      <a:r>
                        <a:rPr sz="1700" b="1" dirty="0">
                          <a:solidFill>
                            <a:srgbClr val="1F3863"/>
                          </a:solidFill>
                          <a:latin typeface="Arial"/>
                          <a:cs typeface="Arial"/>
                        </a:rPr>
                        <a:t>1.	</a:t>
                      </a:r>
                      <a:r>
                        <a:rPr sz="1700" b="1" spc="-5" dirty="0">
                          <a:solidFill>
                            <a:srgbClr val="1F3863"/>
                          </a:solidFill>
                          <a:latin typeface="Arial"/>
                          <a:cs typeface="Arial"/>
                        </a:rPr>
                        <a:t>Организационно-управленческое</a:t>
                      </a:r>
                      <a:r>
                        <a:rPr sz="1700" b="1" spc="-30" dirty="0">
                          <a:solidFill>
                            <a:srgbClr val="1F386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b="1" spc="-10" dirty="0">
                          <a:solidFill>
                            <a:srgbClr val="1F3863"/>
                          </a:solidFill>
                          <a:latin typeface="Arial"/>
                          <a:cs typeface="Arial"/>
                        </a:rPr>
                        <a:t>обеспечение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54482">
                <a:tc>
                  <a:txBody>
                    <a:bodyPr/>
                    <a:lstStyle/>
                    <a:p>
                      <a:pPr marL="635" algn="ctr">
                        <a:lnSpc>
                          <a:spcPts val="1975"/>
                        </a:lnSpc>
                      </a:pPr>
                      <a:r>
                        <a:rPr sz="170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1.1</a:t>
                      </a:r>
                      <a:endParaRPr sz="1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1275">
                        <a:lnSpc>
                          <a:spcPts val="1975"/>
                        </a:lnSpc>
                        <a:tabLst>
                          <a:tab pos="3221355" algn="l"/>
                        </a:tabLst>
                      </a:pPr>
                      <a:r>
                        <a:rPr sz="1700" spc="-2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Создать</a:t>
                      </a:r>
                      <a:r>
                        <a:rPr sz="1700" spc="55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в</a:t>
                      </a:r>
                      <a:r>
                        <a:rPr sz="1700" spc="54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6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ДОО</a:t>
                      </a:r>
                      <a:r>
                        <a:rPr sz="1700" spc="54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2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организации	</a:t>
                      </a:r>
                      <a:r>
                        <a:rPr sz="1700" spc="-1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рабочую</a:t>
                      </a:r>
                      <a:r>
                        <a:rPr sz="1700" spc="53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1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группу</a:t>
                      </a:r>
                      <a:r>
                        <a:rPr sz="1700" spc="50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1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по</a:t>
                      </a:r>
                      <a:r>
                        <a:rPr sz="1700" spc="54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1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приведению</a:t>
                      </a:r>
                      <a:r>
                        <a:rPr sz="1700" spc="53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1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ООП</a:t>
                      </a:r>
                      <a:r>
                        <a:rPr sz="1700" spc="53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8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ДО</a:t>
                      </a:r>
                      <a:r>
                        <a:rPr sz="1700" spc="53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в</a:t>
                      </a:r>
                      <a:endParaRPr sz="1700">
                        <a:latin typeface="Microsoft Sans Serif"/>
                        <a:cs typeface="Microsoft Sans Serif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700" spc="-1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соответствие </a:t>
                      </a:r>
                      <a:r>
                        <a:rPr sz="170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с </a:t>
                      </a:r>
                      <a:r>
                        <a:rPr sz="1700" spc="-5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ФОП</a:t>
                      </a:r>
                      <a:r>
                        <a:rPr sz="1700" spc="-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6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ДО.</a:t>
                      </a:r>
                      <a:endParaRPr sz="1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2545">
                        <a:lnSpc>
                          <a:spcPts val="1860"/>
                        </a:lnSpc>
                      </a:pPr>
                      <a:r>
                        <a:rPr sz="1600" spc="-1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январь</a:t>
                      </a:r>
                      <a:r>
                        <a:rPr sz="1600" spc="-2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-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endParaRPr sz="1600">
                        <a:latin typeface="Microsoft Sans Serif"/>
                        <a:cs typeface="Microsoft Sans Serif"/>
                      </a:endParaRPr>
                    </a:p>
                    <a:p>
                      <a:pPr marL="42545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600" spc="-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февраль</a:t>
                      </a:r>
                      <a:r>
                        <a:rPr sz="1600" spc="1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-1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2023</a:t>
                      </a:r>
                      <a:r>
                        <a:rPr sz="1600" spc="1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-114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г.</a:t>
                      </a:r>
                      <a:endParaRPr sz="1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3865">
                        <a:lnSpc>
                          <a:spcPts val="1860"/>
                        </a:lnSpc>
                      </a:pPr>
                      <a:r>
                        <a:rPr sz="1600" spc="-1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да/нет</a:t>
                      </a:r>
                      <a:endParaRPr sz="1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54481">
                <a:tc>
                  <a:txBody>
                    <a:bodyPr/>
                    <a:lstStyle/>
                    <a:p>
                      <a:pPr marL="635" algn="ctr">
                        <a:lnSpc>
                          <a:spcPts val="1975"/>
                        </a:lnSpc>
                      </a:pPr>
                      <a:r>
                        <a:rPr sz="170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1.2</a:t>
                      </a:r>
                      <a:endParaRPr sz="1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1275">
                        <a:lnSpc>
                          <a:spcPts val="1975"/>
                        </a:lnSpc>
                        <a:tabLst>
                          <a:tab pos="1276350" algn="l"/>
                          <a:tab pos="3317240" algn="l"/>
                          <a:tab pos="4813935" algn="l"/>
                          <a:tab pos="5201285" algn="l"/>
                          <a:tab pos="6115685" algn="l"/>
                        </a:tabLst>
                      </a:pPr>
                      <a:r>
                        <a:rPr sz="1700" spc="-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Провести	</a:t>
                      </a:r>
                      <a:r>
                        <a:rPr sz="1700" spc="-1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родительское(ие)	</a:t>
                      </a:r>
                      <a:r>
                        <a:rPr sz="1700" spc="-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собрание(я)	</a:t>
                      </a:r>
                      <a:r>
                        <a:rPr sz="170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с	</a:t>
                      </a:r>
                      <a:r>
                        <a:rPr sz="1700" spc="-1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целью	</a:t>
                      </a:r>
                      <a:r>
                        <a:rPr sz="1700" spc="-1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информирования</a:t>
                      </a:r>
                      <a:endParaRPr sz="1700">
                        <a:latin typeface="Microsoft Sans Serif"/>
                        <a:cs typeface="Microsoft Sans Serif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700" spc="-1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родителей</a:t>
                      </a:r>
                      <a:r>
                        <a:rPr sz="170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о</a:t>
                      </a:r>
                      <a:r>
                        <a:rPr sz="1700" spc="1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5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ФОП</a:t>
                      </a:r>
                      <a:r>
                        <a:rPr sz="1700" spc="-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6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ДО.</a:t>
                      </a:r>
                      <a:endParaRPr sz="1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2545">
                        <a:lnSpc>
                          <a:spcPts val="1860"/>
                        </a:lnSpc>
                      </a:pPr>
                      <a:r>
                        <a:rPr sz="1600" spc="-1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январь</a:t>
                      </a:r>
                      <a:r>
                        <a:rPr sz="1600" spc="-2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-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endParaRPr sz="1600">
                        <a:latin typeface="Microsoft Sans Serif"/>
                        <a:cs typeface="Microsoft Sans Serif"/>
                      </a:endParaRPr>
                    </a:p>
                    <a:p>
                      <a:pPr marL="42545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600" spc="-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февраль</a:t>
                      </a:r>
                      <a:r>
                        <a:rPr sz="1600" spc="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-1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2023</a:t>
                      </a:r>
                      <a:r>
                        <a:rPr sz="1600" spc="1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-21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г.</a:t>
                      </a:r>
                      <a:endParaRPr sz="1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59105">
                        <a:lnSpc>
                          <a:spcPts val="1860"/>
                        </a:lnSpc>
                      </a:pPr>
                      <a:r>
                        <a:rPr sz="1600" spc="-1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да/нет</a:t>
                      </a:r>
                      <a:endParaRPr sz="1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54482">
                <a:tc>
                  <a:txBody>
                    <a:bodyPr/>
                    <a:lstStyle/>
                    <a:p>
                      <a:pPr marL="635" algn="ctr">
                        <a:lnSpc>
                          <a:spcPts val="1975"/>
                        </a:lnSpc>
                      </a:pPr>
                      <a:r>
                        <a:rPr sz="170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1.3</a:t>
                      </a:r>
                      <a:endParaRPr sz="1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1275">
                        <a:lnSpc>
                          <a:spcPts val="1975"/>
                        </a:lnSpc>
                      </a:pPr>
                      <a:r>
                        <a:rPr sz="1700" spc="-1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Проанализировать</a:t>
                      </a:r>
                      <a:r>
                        <a:rPr sz="1700" spc="35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действующую</a:t>
                      </a:r>
                      <a:r>
                        <a:rPr sz="1700" spc="37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1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ООП</a:t>
                      </a:r>
                      <a:r>
                        <a:rPr sz="1700" spc="36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8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ДО</a:t>
                      </a:r>
                      <a:r>
                        <a:rPr sz="1700" spc="35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на</a:t>
                      </a:r>
                      <a:r>
                        <a:rPr sz="1700" spc="36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2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предмет</a:t>
                      </a:r>
                      <a:r>
                        <a:rPr sz="1700" spc="36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1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соответствия</a:t>
                      </a:r>
                      <a:r>
                        <a:rPr sz="1700" spc="34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7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ФГОС</a:t>
                      </a:r>
                      <a:endParaRPr sz="1700">
                        <a:latin typeface="Microsoft Sans Serif"/>
                        <a:cs typeface="Microsoft Sans Serif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700" spc="-8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ДО</a:t>
                      </a:r>
                      <a:r>
                        <a:rPr sz="1700" spc="2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и</a:t>
                      </a:r>
                      <a:r>
                        <a:rPr sz="1700" spc="3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5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ФОП</a:t>
                      </a:r>
                      <a:r>
                        <a:rPr sz="1700" spc="1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8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ДО</a:t>
                      </a:r>
                      <a:r>
                        <a:rPr sz="1700" spc="2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(в</a:t>
                      </a:r>
                      <a:r>
                        <a:rPr sz="1700" spc="1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10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т.</a:t>
                      </a:r>
                      <a:r>
                        <a:rPr sz="1700" spc="2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1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ч.</a:t>
                      </a:r>
                      <a:r>
                        <a:rPr sz="1700" spc="2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с</a:t>
                      </a:r>
                      <a:r>
                        <a:rPr sz="1700" spc="2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3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учетом</a:t>
                      </a:r>
                      <a:r>
                        <a:rPr sz="1700" spc="6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4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результатов</a:t>
                      </a:r>
                      <a:r>
                        <a:rPr sz="1700" spc="3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4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ВСОКО/</a:t>
                      </a:r>
                      <a:r>
                        <a:rPr sz="1700" spc="1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5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МКДО).</a:t>
                      </a:r>
                      <a:endParaRPr sz="1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2545">
                        <a:lnSpc>
                          <a:spcPts val="1860"/>
                        </a:lnSpc>
                      </a:pPr>
                      <a:r>
                        <a:rPr sz="1600" spc="-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февраль</a:t>
                      </a:r>
                      <a:r>
                        <a:rPr sz="1600" spc="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-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r>
                        <a:rPr sz="1600" spc="2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-3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март</a:t>
                      </a:r>
                      <a:endParaRPr sz="1600">
                        <a:latin typeface="Microsoft Sans Serif"/>
                        <a:cs typeface="Microsoft Sans Serif"/>
                      </a:endParaRPr>
                    </a:p>
                    <a:p>
                      <a:pPr marL="4254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600" spc="-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2023</a:t>
                      </a:r>
                      <a:r>
                        <a:rPr sz="1600" spc="-2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-21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г.</a:t>
                      </a:r>
                      <a:endParaRPr sz="1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91160" algn="r">
                        <a:lnSpc>
                          <a:spcPts val="1860"/>
                        </a:lnSpc>
                      </a:pPr>
                      <a:r>
                        <a:rPr sz="1600" spc="-1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да/нет</a:t>
                      </a:r>
                      <a:endParaRPr sz="1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831723">
                <a:tc>
                  <a:txBody>
                    <a:bodyPr/>
                    <a:lstStyle/>
                    <a:p>
                      <a:pPr marL="635" algn="ctr">
                        <a:lnSpc>
                          <a:spcPts val="1975"/>
                        </a:lnSpc>
                      </a:pPr>
                      <a:r>
                        <a:rPr sz="170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1.4</a:t>
                      </a:r>
                      <a:endParaRPr sz="1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1275">
                        <a:lnSpc>
                          <a:spcPts val="1975"/>
                        </a:lnSpc>
                        <a:tabLst>
                          <a:tab pos="1243965" algn="l"/>
                          <a:tab pos="2929890" algn="l"/>
                          <a:tab pos="3566795" algn="l"/>
                          <a:tab pos="3960495" algn="l"/>
                          <a:tab pos="5454015" algn="l"/>
                          <a:tab pos="6424930" algn="l"/>
                          <a:tab pos="6765925" algn="l"/>
                          <a:tab pos="7287259" algn="l"/>
                        </a:tabLst>
                      </a:pPr>
                      <a:r>
                        <a:rPr sz="1700" spc="-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Составить	</a:t>
                      </a:r>
                      <a:r>
                        <a:rPr sz="1700" spc="-1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перспективный	</a:t>
                      </a:r>
                      <a:r>
                        <a:rPr sz="1700" spc="-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план	</a:t>
                      </a:r>
                      <a:r>
                        <a:rPr sz="1700" spc="-1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по	</a:t>
                      </a:r>
                      <a:r>
                        <a:rPr sz="1700" spc="-1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обеспечению	</a:t>
                      </a:r>
                      <a:r>
                        <a:rPr sz="170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условий	</a:t>
                      </a:r>
                      <a:r>
                        <a:rPr sz="1700" spc="-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(в	</a:t>
                      </a:r>
                      <a:r>
                        <a:rPr sz="1700" spc="-2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том	</a:t>
                      </a:r>
                      <a:r>
                        <a:rPr sz="170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числе</a:t>
                      </a:r>
                      <a:endParaRPr sz="1700">
                        <a:latin typeface="Microsoft Sans Serif"/>
                        <a:cs typeface="Microsoft Sans Serif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  <a:spcBef>
                          <a:spcPts val="145"/>
                        </a:spcBef>
                        <a:tabLst>
                          <a:tab pos="5194935" algn="l"/>
                          <a:tab pos="6577330" algn="l"/>
                          <a:tab pos="7256780" algn="l"/>
                          <a:tab pos="7761605" algn="l"/>
                        </a:tabLst>
                      </a:pPr>
                      <a:r>
                        <a:rPr sz="1700" spc="-2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программно-методических/учебно-методических)	</a:t>
                      </a:r>
                      <a:r>
                        <a:rPr sz="1700" spc="-1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реализации	</a:t>
                      </a:r>
                      <a:r>
                        <a:rPr sz="1700" spc="-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ООП	</a:t>
                      </a:r>
                      <a:r>
                        <a:rPr sz="1700" spc="-8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ДО	</a:t>
                      </a:r>
                      <a:r>
                        <a:rPr sz="170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в</a:t>
                      </a:r>
                      <a:endParaRPr sz="1700">
                        <a:latin typeface="Microsoft Sans Serif"/>
                        <a:cs typeface="Microsoft Sans Serif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700" spc="-1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соответствии</a:t>
                      </a:r>
                      <a:r>
                        <a:rPr sz="1700" spc="-1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с </a:t>
                      </a:r>
                      <a:r>
                        <a:rPr sz="1700" spc="-5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ФОП</a:t>
                      </a:r>
                      <a:r>
                        <a:rPr sz="1700" spc="-1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6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ДО.</a:t>
                      </a:r>
                      <a:endParaRPr sz="1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2545">
                        <a:lnSpc>
                          <a:spcPts val="1860"/>
                        </a:lnSpc>
                      </a:pPr>
                      <a:r>
                        <a:rPr sz="1600" spc="-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февраль</a:t>
                      </a:r>
                      <a:r>
                        <a:rPr sz="1600" spc="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-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r>
                        <a:rPr sz="1600" spc="2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-3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март</a:t>
                      </a:r>
                      <a:endParaRPr sz="1600">
                        <a:latin typeface="Microsoft Sans Serif"/>
                        <a:cs typeface="Microsoft Sans Serif"/>
                      </a:endParaRPr>
                    </a:p>
                    <a:p>
                      <a:pPr marL="4254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600" spc="-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2023</a:t>
                      </a:r>
                      <a:r>
                        <a:rPr sz="1600" spc="-3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-204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г.</a:t>
                      </a:r>
                      <a:endParaRPr sz="1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61950" algn="r">
                        <a:lnSpc>
                          <a:spcPts val="1860"/>
                        </a:lnSpc>
                      </a:pPr>
                      <a:r>
                        <a:rPr sz="1600" spc="-1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да/нет</a:t>
                      </a:r>
                      <a:endParaRPr sz="1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1663445">
                <a:tc>
                  <a:txBody>
                    <a:bodyPr/>
                    <a:lstStyle/>
                    <a:p>
                      <a:pPr marL="635" algn="ctr">
                        <a:lnSpc>
                          <a:spcPts val="1980"/>
                        </a:lnSpc>
                      </a:pPr>
                      <a:r>
                        <a:rPr sz="170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1.5</a:t>
                      </a:r>
                      <a:endParaRPr sz="1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1275" algn="just">
                        <a:lnSpc>
                          <a:spcPts val="1980"/>
                        </a:lnSpc>
                      </a:pPr>
                      <a:r>
                        <a:rPr sz="1700" spc="-2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Организовать</a:t>
                      </a:r>
                      <a:r>
                        <a:rPr sz="1700" spc="69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 </a:t>
                      </a:r>
                      <a:r>
                        <a:rPr sz="1700" spc="-1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изучение</a:t>
                      </a:r>
                      <a:r>
                        <a:rPr sz="1700" spc="70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70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1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потребностей,</a:t>
                      </a:r>
                      <a:r>
                        <a:rPr sz="1700" spc="69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 </a:t>
                      </a:r>
                      <a:r>
                        <a:rPr sz="1700" spc="-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способностей</a:t>
                      </a:r>
                      <a:r>
                        <a:rPr sz="1700" spc="69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70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2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воспитанников,</a:t>
                      </a:r>
                      <a:endParaRPr sz="1700">
                        <a:latin typeface="Microsoft Sans Serif"/>
                        <a:cs typeface="Microsoft Sans Serif"/>
                      </a:endParaRPr>
                    </a:p>
                    <a:p>
                      <a:pPr marL="41275" marR="32384" algn="just">
                        <a:lnSpc>
                          <a:spcPct val="107100"/>
                        </a:lnSpc>
                      </a:pPr>
                      <a:r>
                        <a:rPr sz="1700" spc="-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состояния </a:t>
                      </a:r>
                      <a:r>
                        <a:rPr sz="1700" spc="-1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здоровья, </a:t>
                      </a:r>
                      <a:r>
                        <a:rPr sz="1700" spc="-2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этнокультурной </a:t>
                      </a:r>
                      <a:r>
                        <a:rPr sz="1700" spc="-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ситуации </a:t>
                      </a:r>
                      <a:r>
                        <a:rPr sz="170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их </a:t>
                      </a:r>
                      <a:r>
                        <a:rPr sz="1700" spc="-1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развития </a:t>
                      </a:r>
                      <a:r>
                        <a:rPr sz="170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и </a:t>
                      </a:r>
                      <a:r>
                        <a:rPr sz="1700" spc="-1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потребностей </a:t>
                      </a:r>
                      <a:r>
                        <a:rPr sz="1700" spc="-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1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(запросов)</a:t>
                      </a:r>
                      <a:r>
                        <a:rPr sz="1700" spc="-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1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родителей</a:t>
                      </a:r>
                      <a:r>
                        <a:rPr sz="1700" spc="-1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2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(законных</a:t>
                      </a:r>
                      <a:r>
                        <a:rPr sz="1700" spc="-1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представителей)</a:t>
                      </a:r>
                      <a:r>
                        <a:rPr sz="1700" spc="-1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для</a:t>
                      </a:r>
                      <a:r>
                        <a:rPr sz="1700" spc="1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1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проектирования </a:t>
                      </a:r>
                      <a:r>
                        <a:rPr sz="1700" spc="-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2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образовательной </a:t>
                      </a:r>
                      <a:r>
                        <a:rPr sz="1700" spc="-1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деятельности </a:t>
                      </a:r>
                      <a:r>
                        <a:rPr sz="170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в </a:t>
                      </a:r>
                      <a:r>
                        <a:rPr sz="1700" spc="-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части </a:t>
                      </a:r>
                      <a:r>
                        <a:rPr sz="170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ООП </a:t>
                      </a:r>
                      <a:r>
                        <a:rPr sz="1700" spc="-6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ДО, </a:t>
                      </a:r>
                      <a:r>
                        <a:rPr sz="1700" spc="-1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формируемой </a:t>
                      </a:r>
                      <a:r>
                        <a:rPr sz="1700" spc="-1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участниками </a:t>
                      </a:r>
                      <a:r>
                        <a:rPr sz="1700" spc="-1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2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образовательных</a:t>
                      </a:r>
                      <a:r>
                        <a:rPr sz="1700" spc="-1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отношений,</a:t>
                      </a:r>
                      <a:r>
                        <a:rPr sz="170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и</a:t>
                      </a:r>
                      <a:r>
                        <a:rPr sz="1700" spc="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1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дополнительных</a:t>
                      </a:r>
                      <a:r>
                        <a:rPr sz="1700" spc="434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1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общеразвивающих </a:t>
                      </a:r>
                      <a:r>
                        <a:rPr sz="1700" spc="-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2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программ</a:t>
                      </a:r>
                      <a:r>
                        <a:rPr sz="1700" spc="2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в</a:t>
                      </a:r>
                      <a:r>
                        <a:rPr sz="1700" spc="2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5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ДОО.</a:t>
                      </a:r>
                      <a:endParaRPr sz="1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2545">
                        <a:lnSpc>
                          <a:spcPts val="1864"/>
                        </a:lnSpc>
                      </a:pPr>
                      <a:r>
                        <a:rPr sz="1600" spc="-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февраль</a:t>
                      </a:r>
                      <a:r>
                        <a:rPr sz="1600" spc="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-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r>
                        <a:rPr sz="1600" spc="2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-3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март</a:t>
                      </a:r>
                      <a:endParaRPr sz="1600">
                        <a:latin typeface="Microsoft Sans Serif"/>
                        <a:cs typeface="Microsoft Sans Serif"/>
                      </a:endParaRPr>
                    </a:p>
                    <a:p>
                      <a:pPr marL="4254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600" spc="-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2023</a:t>
                      </a:r>
                      <a:r>
                        <a:rPr sz="1600" spc="-2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-21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г.</a:t>
                      </a:r>
                      <a:endParaRPr sz="1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91160" algn="r">
                        <a:lnSpc>
                          <a:spcPts val="1864"/>
                        </a:lnSpc>
                      </a:pPr>
                      <a:r>
                        <a:rPr sz="1600" spc="-1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да/нет</a:t>
                      </a:r>
                      <a:endParaRPr sz="1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1108951">
                <a:tc>
                  <a:txBody>
                    <a:bodyPr/>
                    <a:lstStyle/>
                    <a:p>
                      <a:pPr marL="635" algn="ctr">
                        <a:lnSpc>
                          <a:spcPts val="1980"/>
                        </a:lnSpc>
                      </a:pPr>
                      <a:r>
                        <a:rPr sz="170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1.6</a:t>
                      </a:r>
                      <a:endParaRPr sz="1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1275" algn="just">
                        <a:lnSpc>
                          <a:spcPts val="1980"/>
                        </a:lnSpc>
                      </a:pPr>
                      <a:r>
                        <a:rPr sz="1700" spc="-1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Проанализировать</a:t>
                      </a:r>
                      <a:r>
                        <a:rPr sz="1700" spc="126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2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инфраструктуру,</a:t>
                      </a:r>
                      <a:r>
                        <a:rPr sz="1700" spc="409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41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1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средства</a:t>
                      </a:r>
                      <a:r>
                        <a:rPr sz="1700" spc="127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1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обучения</a:t>
                      </a:r>
                      <a:r>
                        <a:rPr sz="1700" spc="127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и  </a:t>
                      </a:r>
                      <a:r>
                        <a:rPr sz="1700" spc="36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1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воспитания,</a:t>
                      </a:r>
                      <a:endParaRPr sz="1700">
                        <a:latin typeface="Microsoft Sans Serif"/>
                        <a:cs typeface="Microsoft Sans Serif"/>
                      </a:endParaRPr>
                    </a:p>
                    <a:p>
                      <a:pPr marL="41275" marR="34290" algn="just">
                        <a:lnSpc>
                          <a:spcPct val="107100"/>
                        </a:lnSpc>
                      </a:pPr>
                      <a:r>
                        <a:rPr sz="1700" spc="-2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учебно-методические </a:t>
                      </a:r>
                      <a:r>
                        <a:rPr sz="1700" spc="-1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материалы, </a:t>
                      </a:r>
                      <a:r>
                        <a:rPr sz="1700" spc="-1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программное обеспечение </a:t>
                      </a:r>
                      <a:r>
                        <a:rPr sz="1700" spc="1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для </a:t>
                      </a:r>
                      <a:r>
                        <a:rPr sz="1700" spc="-2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создания </a:t>
                      </a:r>
                      <a:r>
                        <a:rPr sz="170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и </a:t>
                      </a:r>
                      <a:r>
                        <a:rPr sz="1700" spc="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1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внедрения </a:t>
                      </a:r>
                      <a:r>
                        <a:rPr sz="1700" spc="-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цифровой </a:t>
                      </a:r>
                      <a:r>
                        <a:rPr sz="1700" spc="-2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образовательной </a:t>
                      </a:r>
                      <a:r>
                        <a:rPr sz="1700" spc="-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среды </a:t>
                      </a:r>
                      <a:r>
                        <a:rPr sz="170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в </a:t>
                      </a:r>
                      <a:r>
                        <a:rPr sz="1700" spc="-4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ДОО, </a:t>
                      </a:r>
                      <a:r>
                        <a:rPr sz="1700" spc="-1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оснащенность </a:t>
                      </a:r>
                      <a:r>
                        <a:rPr sz="170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РППС, </a:t>
                      </a:r>
                      <a:r>
                        <a:rPr sz="1700" spc="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5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т.е.</a:t>
                      </a:r>
                      <a:r>
                        <a:rPr sz="1700" spc="3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1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ресурсное</a:t>
                      </a:r>
                      <a:r>
                        <a:rPr sz="1700" spc="5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1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обеспечение</a:t>
                      </a:r>
                      <a:r>
                        <a:rPr sz="1700" spc="5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с</a:t>
                      </a:r>
                      <a:r>
                        <a:rPr sz="1700" spc="1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3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учетом</a:t>
                      </a:r>
                      <a:r>
                        <a:rPr sz="1700" spc="5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1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требований</a:t>
                      </a:r>
                      <a:r>
                        <a:rPr sz="1700" spc="4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5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ФОП</a:t>
                      </a:r>
                      <a:r>
                        <a:rPr sz="1700" spc="1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9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ДО</a:t>
                      </a:r>
                      <a:endParaRPr sz="1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00200" y="230251"/>
            <a:ext cx="8389873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1F3863"/>
                </a:solidFill>
              </a:rPr>
              <a:t>Чек</a:t>
            </a:r>
            <a:r>
              <a:rPr sz="2400" spc="-5" dirty="0">
                <a:solidFill>
                  <a:srgbClr val="1F3863"/>
                </a:solidFill>
              </a:rPr>
              <a:t> лист </a:t>
            </a:r>
            <a:r>
              <a:rPr sz="2400" dirty="0">
                <a:solidFill>
                  <a:srgbClr val="1F3863"/>
                </a:solidFill>
              </a:rPr>
              <a:t>по</a:t>
            </a:r>
            <a:r>
              <a:rPr sz="2400" spc="-5" dirty="0">
                <a:solidFill>
                  <a:srgbClr val="1F3863"/>
                </a:solidFill>
              </a:rPr>
              <a:t> </a:t>
            </a:r>
            <a:r>
              <a:rPr sz="2400" spc="-25" dirty="0">
                <a:solidFill>
                  <a:srgbClr val="1F3863"/>
                </a:solidFill>
              </a:rPr>
              <a:t>подготовке</a:t>
            </a:r>
            <a:r>
              <a:rPr sz="2400" spc="15" dirty="0">
                <a:solidFill>
                  <a:srgbClr val="1F3863"/>
                </a:solidFill>
              </a:rPr>
              <a:t> </a:t>
            </a:r>
            <a:r>
              <a:rPr sz="2400" spc="-5" dirty="0">
                <a:solidFill>
                  <a:srgbClr val="1F3863"/>
                </a:solidFill>
              </a:rPr>
              <a:t>ДОО</a:t>
            </a:r>
            <a:r>
              <a:rPr sz="2400" spc="-10" dirty="0">
                <a:solidFill>
                  <a:srgbClr val="1F3863"/>
                </a:solidFill>
              </a:rPr>
              <a:t> </a:t>
            </a:r>
            <a:r>
              <a:rPr sz="2400" dirty="0">
                <a:solidFill>
                  <a:srgbClr val="1F3863"/>
                </a:solidFill>
              </a:rPr>
              <a:t>к</a:t>
            </a:r>
            <a:r>
              <a:rPr sz="2400" spc="-20" dirty="0">
                <a:solidFill>
                  <a:srgbClr val="1F3863"/>
                </a:solidFill>
              </a:rPr>
              <a:t> </a:t>
            </a:r>
            <a:r>
              <a:rPr sz="2400" spc="-10" dirty="0">
                <a:solidFill>
                  <a:srgbClr val="1F3863"/>
                </a:solidFill>
              </a:rPr>
              <a:t>введению </a:t>
            </a:r>
            <a:r>
              <a:rPr sz="2400" dirty="0">
                <a:solidFill>
                  <a:srgbClr val="1F3863"/>
                </a:solidFill>
              </a:rPr>
              <a:t>ФОП</a:t>
            </a:r>
            <a:r>
              <a:rPr sz="2400" spc="-20" dirty="0">
                <a:solidFill>
                  <a:srgbClr val="1F3863"/>
                </a:solidFill>
              </a:rPr>
              <a:t> </a:t>
            </a:r>
            <a:r>
              <a:rPr sz="2400" spc="-5" dirty="0">
                <a:solidFill>
                  <a:srgbClr val="1F3863"/>
                </a:solidFill>
              </a:rPr>
              <a:t>ДО</a:t>
            </a:r>
            <a:endParaRPr sz="2400" dirty="0"/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139903" y="752855"/>
          <a:ext cx="11683999" cy="484240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096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91908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66941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4859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586994">
                <a:tc>
                  <a:txBody>
                    <a:bodyPr/>
                    <a:lstStyle/>
                    <a:p>
                      <a:pPr marL="184785">
                        <a:lnSpc>
                          <a:spcPts val="2090"/>
                        </a:lnSpc>
                      </a:pPr>
                      <a:r>
                        <a:rPr sz="1800" b="1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№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13335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800" b="1" spc="-5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п/п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090"/>
                        </a:lnSpc>
                      </a:pPr>
                      <a:r>
                        <a:rPr sz="1800" b="1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Мероприятия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ts val="2090"/>
                        </a:lnSpc>
                      </a:pPr>
                      <a:r>
                        <a:rPr sz="1800" b="1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Срок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800" b="1" spc="-5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исполнения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0340">
                        <a:lnSpc>
                          <a:spcPts val="2090"/>
                        </a:lnSpc>
                      </a:pPr>
                      <a:r>
                        <a:rPr sz="1800" b="1" spc="-15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Отметка</a:t>
                      </a:r>
                      <a:r>
                        <a:rPr sz="1800" b="1" spc="-30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об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140335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800" b="1" spc="-5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исполнении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93497">
                <a:tc gridSpan="4">
                  <a:txBody>
                    <a:bodyPr/>
                    <a:lstStyle/>
                    <a:p>
                      <a:pPr marL="3195320">
                        <a:lnSpc>
                          <a:spcPts val="2090"/>
                        </a:lnSpc>
                        <a:tabLst>
                          <a:tab pos="3538220" algn="l"/>
                        </a:tabLst>
                      </a:pPr>
                      <a:r>
                        <a:rPr sz="1800" b="1" spc="-5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1.	Организационно-управленческое</a:t>
                      </a:r>
                      <a:r>
                        <a:rPr sz="1800" b="1" spc="-40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5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обеспечение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86993">
                <a:tc>
                  <a:txBody>
                    <a:bodyPr/>
                    <a:lstStyle/>
                    <a:p>
                      <a:pPr marL="635" algn="ctr">
                        <a:lnSpc>
                          <a:spcPts val="2090"/>
                        </a:lnSpc>
                      </a:pPr>
                      <a:r>
                        <a:rPr sz="1800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2.1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2090"/>
                        </a:lnSpc>
                      </a:pPr>
                      <a:r>
                        <a:rPr sz="1800" spc="-5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Внести</a:t>
                      </a:r>
                      <a:r>
                        <a:rPr sz="1800" spc="15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изменения</a:t>
                      </a:r>
                      <a:r>
                        <a:rPr sz="1800" spc="25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в</a:t>
                      </a:r>
                      <a:r>
                        <a:rPr sz="1800" spc="5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Программу</a:t>
                      </a:r>
                      <a:r>
                        <a:rPr sz="1800" spc="5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развития</a:t>
                      </a:r>
                      <a:r>
                        <a:rPr sz="1800" spc="25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ДОО</a:t>
                      </a:r>
                      <a:r>
                        <a:rPr sz="1800" spc="-5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 (при</a:t>
                      </a:r>
                      <a:r>
                        <a:rPr sz="1800" spc="25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5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необходимости)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ts val="2090"/>
                        </a:lnSpc>
                      </a:pPr>
                      <a:r>
                        <a:rPr sz="1800" spc="-5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до</a:t>
                      </a:r>
                      <a:r>
                        <a:rPr sz="1800" spc="-55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01.09.2023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6921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1800" spc="-25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года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90830">
                        <a:lnSpc>
                          <a:spcPts val="2090"/>
                        </a:lnSpc>
                      </a:pPr>
                      <a:r>
                        <a:rPr sz="1800" spc="-5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да/нет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86994">
                <a:tc>
                  <a:txBody>
                    <a:bodyPr/>
                    <a:lstStyle/>
                    <a:p>
                      <a:pPr marL="635" algn="ctr">
                        <a:lnSpc>
                          <a:spcPts val="2090"/>
                        </a:lnSpc>
                      </a:pPr>
                      <a:r>
                        <a:rPr sz="1800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2.2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2090"/>
                        </a:lnSpc>
                        <a:tabLst>
                          <a:tab pos="1506855" algn="l"/>
                          <a:tab pos="2820670" algn="l"/>
                          <a:tab pos="4407535" algn="l"/>
                          <a:tab pos="5114925" algn="l"/>
                          <a:tab pos="5918200" algn="l"/>
                        </a:tabLst>
                      </a:pPr>
                      <a:r>
                        <a:rPr sz="1800" spc="-5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Разработать	локальные	нормативные	</a:t>
                      </a:r>
                      <a:r>
                        <a:rPr sz="1800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акты	</a:t>
                      </a:r>
                      <a:r>
                        <a:rPr sz="1800" spc="-5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(ЛНА)	</a:t>
                      </a:r>
                      <a:r>
                        <a:rPr sz="1800" spc="-10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регламентирующие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1800" spc="-5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приведение ООП</a:t>
                      </a:r>
                      <a:r>
                        <a:rPr sz="1800" spc="5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ДО </a:t>
                      </a:r>
                      <a:r>
                        <a:rPr sz="1800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в</a:t>
                      </a:r>
                      <a:r>
                        <a:rPr sz="1800" spc="-5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соответствие</a:t>
                      </a:r>
                      <a:r>
                        <a:rPr sz="1800" spc="40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с </a:t>
                      </a:r>
                      <a:r>
                        <a:rPr sz="1800" spc="-5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ФОП </a:t>
                      </a:r>
                      <a:r>
                        <a:rPr sz="1800" spc="-20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ДО.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ts val="2090"/>
                        </a:lnSpc>
                      </a:pPr>
                      <a:r>
                        <a:rPr sz="1800" spc="-5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январь</a:t>
                      </a:r>
                      <a:r>
                        <a:rPr sz="1800" spc="-20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-</a:t>
                      </a:r>
                      <a:r>
                        <a:rPr sz="1800" spc="-25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март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6921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1800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2023</a:t>
                      </a:r>
                      <a:r>
                        <a:rPr sz="1800" spc="-30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5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года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90830">
                        <a:lnSpc>
                          <a:spcPts val="2090"/>
                        </a:lnSpc>
                      </a:pPr>
                      <a:r>
                        <a:rPr sz="1800" spc="-5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да/нет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880490">
                <a:tc>
                  <a:txBody>
                    <a:bodyPr/>
                    <a:lstStyle/>
                    <a:p>
                      <a:pPr marL="635" algn="ctr">
                        <a:lnSpc>
                          <a:spcPts val="2090"/>
                        </a:lnSpc>
                      </a:pPr>
                      <a:r>
                        <a:rPr sz="1800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2.3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2090"/>
                        </a:lnSpc>
                        <a:tabLst>
                          <a:tab pos="1895475" algn="l"/>
                          <a:tab pos="3112135" algn="l"/>
                          <a:tab pos="4602480" algn="l"/>
                          <a:tab pos="5212080" algn="l"/>
                          <a:tab pos="5919470" algn="l"/>
                        </a:tabLst>
                      </a:pPr>
                      <a:r>
                        <a:rPr sz="1800" spc="-5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Скорректировать	локальные	нормативные	</a:t>
                      </a:r>
                      <a:r>
                        <a:rPr sz="1800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акты	</a:t>
                      </a:r>
                      <a:r>
                        <a:rPr sz="1800" spc="-5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(ЛНА)	</a:t>
                      </a:r>
                      <a:r>
                        <a:rPr sz="1800" spc="-10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регламентирующие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800" spc="-10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образовательную</a:t>
                      </a:r>
                      <a:r>
                        <a:rPr sz="1800" spc="190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деятельность</a:t>
                      </a:r>
                      <a:r>
                        <a:rPr sz="1800" spc="195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в</a:t>
                      </a:r>
                      <a:r>
                        <a:rPr sz="1800" spc="190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0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ДОО,</a:t>
                      </a:r>
                      <a:r>
                        <a:rPr sz="1800" spc="190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в</a:t>
                      </a:r>
                      <a:r>
                        <a:rPr sz="1800" spc="200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соответствие</a:t>
                      </a:r>
                      <a:r>
                        <a:rPr sz="1800" spc="220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с</a:t>
                      </a:r>
                      <a:r>
                        <a:rPr sz="1800" spc="175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ФОП</a:t>
                      </a:r>
                      <a:r>
                        <a:rPr sz="1800" spc="204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5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ДО</a:t>
                      </a:r>
                      <a:r>
                        <a:rPr sz="1800" spc="180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(Положения,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1800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Порядки,</a:t>
                      </a:r>
                      <a:r>
                        <a:rPr sz="1800" spc="-5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Должностные</a:t>
                      </a:r>
                      <a:r>
                        <a:rPr sz="1800" spc="10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инструкции</a:t>
                      </a:r>
                      <a:r>
                        <a:rPr sz="1800" spc="15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и</a:t>
                      </a:r>
                      <a:r>
                        <a:rPr sz="1800" spc="5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др.).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ts val="2090"/>
                        </a:lnSpc>
                      </a:pPr>
                      <a:r>
                        <a:rPr sz="1800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февраль</a:t>
                      </a:r>
                      <a:r>
                        <a:rPr sz="1800" spc="-30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–</a:t>
                      </a:r>
                      <a:r>
                        <a:rPr sz="1800" spc="-25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март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69215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800" spc="-5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2023</a:t>
                      </a:r>
                      <a:r>
                        <a:rPr sz="1800" spc="-20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5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года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90830">
                        <a:lnSpc>
                          <a:spcPts val="2090"/>
                        </a:lnSpc>
                      </a:pPr>
                      <a:r>
                        <a:rPr sz="1800" spc="-5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да/нет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96011">
                <a:tc>
                  <a:txBody>
                    <a:bodyPr/>
                    <a:lstStyle/>
                    <a:p>
                      <a:pPr marL="635" algn="ctr">
                        <a:lnSpc>
                          <a:spcPts val="2095"/>
                        </a:lnSpc>
                      </a:pPr>
                      <a:r>
                        <a:rPr sz="1800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2.4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2095"/>
                        </a:lnSpc>
                      </a:pPr>
                      <a:r>
                        <a:rPr sz="1800" spc="-10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Рассмотреть</a:t>
                      </a:r>
                      <a:r>
                        <a:rPr sz="1800" spc="35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и </a:t>
                      </a:r>
                      <a:r>
                        <a:rPr sz="1800" spc="-10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утвердить</a:t>
                      </a:r>
                      <a:r>
                        <a:rPr sz="1800" spc="20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ООП</a:t>
                      </a:r>
                      <a:r>
                        <a:rPr sz="1800" spc="5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0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ДО,</a:t>
                      </a:r>
                      <a:r>
                        <a:rPr sz="1800" spc="10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приведенную </a:t>
                      </a:r>
                      <a:r>
                        <a:rPr sz="1800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в </a:t>
                      </a:r>
                      <a:r>
                        <a:rPr sz="1800" spc="-10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соответствие</a:t>
                      </a:r>
                      <a:r>
                        <a:rPr sz="1800" spc="35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с</a:t>
                      </a:r>
                      <a:r>
                        <a:rPr sz="1800" spc="10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ФОП </a:t>
                      </a:r>
                      <a:r>
                        <a:rPr sz="1800" spc="-20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ДО,</a:t>
                      </a:r>
                      <a:r>
                        <a:rPr sz="1800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 в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1800" spc="-5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установленном</a:t>
                      </a:r>
                      <a:r>
                        <a:rPr sz="1800" spc="-35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порядке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ts val="2095"/>
                        </a:lnSpc>
                      </a:pPr>
                      <a:r>
                        <a:rPr sz="1800" spc="-5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март-июнь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6921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1800" spc="-5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2023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90830">
                        <a:lnSpc>
                          <a:spcPts val="2095"/>
                        </a:lnSpc>
                      </a:pPr>
                      <a:r>
                        <a:rPr sz="1800" spc="-5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да/нет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1311427">
                <a:tc>
                  <a:txBody>
                    <a:bodyPr/>
                    <a:lstStyle/>
                    <a:p>
                      <a:pPr marL="635" algn="ctr">
                        <a:lnSpc>
                          <a:spcPts val="2095"/>
                        </a:lnSpc>
                      </a:pPr>
                      <a:r>
                        <a:rPr sz="1800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2.5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2095"/>
                        </a:lnSpc>
                      </a:pPr>
                      <a:r>
                        <a:rPr sz="1800" spc="-5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Внести</a:t>
                      </a:r>
                      <a:r>
                        <a:rPr sz="1800" spc="170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изменения</a:t>
                      </a:r>
                      <a:r>
                        <a:rPr sz="1800" spc="165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в</a:t>
                      </a:r>
                      <a:r>
                        <a:rPr sz="1800" spc="165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рабочие</a:t>
                      </a:r>
                      <a:r>
                        <a:rPr sz="1800" spc="200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программы,</a:t>
                      </a:r>
                      <a:r>
                        <a:rPr sz="1800" spc="165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разрабатываемые</a:t>
                      </a:r>
                      <a:r>
                        <a:rPr sz="1800" spc="175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педагогами</a:t>
                      </a:r>
                      <a:r>
                        <a:rPr sz="1800" spc="165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0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ДОО,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1800" spc="-5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приведенные</a:t>
                      </a:r>
                      <a:r>
                        <a:rPr sz="1800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 в </a:t>
                      </a:r>
                      <a:r>
                        <a:rPr sz="1800" spc="-10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соответствие</a:t>
                      </a:r>
                      <a:r>
                        <a:rPr sz="1800" spc="45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с</a:t>
                      </a:r>
                      <a:r>
                        <a:rPr sz="1800" spc="10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ФОП</a:t>
                      </a:r>
                      <a:r>
                        <a:rPr sz="1800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0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ДО,</a:t>
                      </a:r>
                      <a:r>
                        <a:rPr sz="1800" spc="10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утвердить</a:t>
                      </a:r>
                      <a:r>
                        <a:rPr sz="1800" spc="5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в</a:t>
                      </a:r>
                      <a:r>
                        <a:rPr sz="1800" spc="15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установленном порядке.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ts val="2095"/>
                        </a:lnSpc>
                      </a:pPr>
                      <a:r>
                        <a:rPr sz="1800" spc="-5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до</a:t>
                      </a:r>
                      <a:r>
                        <a:rPr sz="1800" spc="-55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01.09.2023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6921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1800" spc="-25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года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90830">
                        <a:lnSpc>
                          <a:spcPts val="2095"/>
                        </a:lnSpc>
                      </a:pPr>
                      <a:r>
                        <a:rPr sz="1800" spc="-5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да/нет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76400" y="22352"/>
            <a:ext cx="8313673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1F3863"/>
                </a:solidFill>
              </a:rPr>
              <a:t>Чек</a:t>
            </a:r>
            <a:r>
              <a:rPr sz="2400" spc="-5" dirty="0">
                <a:solidFill>
                  <a:srgbClr val="1F3863"/>
                </a:solidFill>
              </a:rPr>
              <a:t> лист </a:t>
            </a:r>
            <a:r>
              <a:rPr sz="2400" dirty="0">
                <a:solidFill>
                  <a:srgbClr val="1F3863"/>
                </a:solidFill>
              </a:rPr>
              <a:t>по</a:t>
            </a:r>
            <a:r>
              <a:rPr sz="2400" spc="-5" dirty="0">
                <a:solidFill>
                  <a:srgbClr val="1F3863"/>
                </a:solidFill>
              </a:rPr>
              <a:t> </a:t>
            </a:r>
            <a:r>
              <a:rPr sz="2400" spc="-25" dirty="0">
                <a:solidFill>
                  <a:srgbClr val="1F3863"/>
                </a:solidFill>
              </a:rPr>
              <a:t>подготовке</a:t>
            </a:r>
            <a:r>
              <a:rPr sz="2400" spc="15" dirty="0">
                <a:solidFill>
                  <a:srgbClr val="1F3863"/>
                </a:solidFill>
              </a:rPr>
              <a:t> </a:t>
            </a:r>
            <a:r>
              <a:rPr sz="2400" spc="-5" dirty="0">
                <a:solidFill>
                  <a:srgbClr val="1F3863"/>
                </a:solidFill>
              </a:rPr>
              <a:t>ДОО</a:t>
            </a:r>
            <a:r>
              <a:rPr sz="2400" spc="-10" dirty="0">
                <a:solidFill>
                  <a:srgbClr val="1F3863"/>
                </a:solidFill>
              </a:rPr>
              <a:t> </a:t>
            </a:r>
            <a:r>
              <a:rPr sz="2400" dirty="0">
                <a:solidFill>
                  <a:srgbClr val="1F3863"/>
                </a:solidFill>
              </a:rPr>
              <a:t>к</a:t>
            </a:r>
            <a:r>
              <a:rPr sz="2400" spc="-20" dirty="0">
                <a:solidFill>
                  <a:srgbClr val="1F3863"/>
                </a:solidFill>
              </a:rPr>
              <a:t> </a:t>
            </a:r>
            <a:r>
              <a:rPr sz="2400" spc="-10" dirty="0">
                <a:solidFill>
                  <a:srgbClr val="1F3863"/>
                </a:solidFill>
              </a:rPr>
              <a:t>введению </a:t>
            </a:r>
            <a:r>
              <a:rPr sz="2400" dirty="0">
                <a:solidFill>
                  <a:srgbClr val="1F3863"/>
                </a:solidFill>
              </a:rPr>
              <a:t>ФОП</a:t>
            </a:r>
            <a:r>
              <a:rPr sz="2400" spc="-20" dirty="0">
                <a:solidFill>
                  <a:srgbClr val="1F3863"/>
                </a:solidFill>
              </a:rPr>
              <a:t> </a:t>
            </a:r>
            <a:r>
              <a:rPr sz="2400" spc="-5" dirty="0">
                <a:solidFill>
                  <a:srgbClr val="1F3863"/>
                </a:solidFill>
              </a:rPr>
              <a:t>ДО</a:t>
            </a:r>
            <a:endParaRPr sz="2400" dirty="0"/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139903" y="524255"/>
          <a:ext cx="11684634" cy="629469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096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80415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78498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4859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554482">
                <a:tc>
                  <a:txBody>
                    <a:bodyPr/>
                    <a:lstStyle/>
                    <a:p>
                      <a:pPr marL="183515">
                        <a:lnSpc>
                          <a:spcPts val="1970"/>
                        </a:lnSpc>
                      </a:pPr>
                      <a:r>
                        <a:rPr sz="1700" b="1" dirty="0">
                          <a:solidFill>
                            <a:srgbClr val="1F3863"/>
                          </a:solidFill>
                          <a:latin typeface="Arial"/>
                          <a:cs typeface="Arial"/>
                        </a:rPr>
                        <a:t>№</a:t>
                      </a:r>
                      <a:endParaRPr sz="1700">
                        <a:latin typeface="Arial"/>
                        <a:cs typeface="Arial"/>
                      </a:endParaRPr>
                    </a:p>
                    <a:p>
                      <a:pPr marL="14414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700" b="1" dirty="0">
                          <a:solidFill>
                            <a:srgbClr val="1F3863"/>
                          </a:solidFill>
                          <a:latin typeface="Arial"/>
                          <a:cs typeface="Arial"/>
                        </a:rPr>
                        <a:t>п/п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ts val="1970"/>
                        </a:lnSpc>
                      </a:pPr>
                      <a:r>
                        <a:rPr sz="1700" b="1" dirty="0">
                          <a:solidFill>
                            <a:srgbClr val="1F3863"/>
                          </a:solidFill>
                          <a:latin typeface="Arial"/>
                          <a:cs typeface="Arial"/>
                        </a:rPr>
                        <a:t>Мероприятия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970"/>
                        </a:lnSpc>
                      </a:pPr>
                      <a:r>
                        <a:rPr sz="1700" b="1" dirty="0">
                          <a:solidFill>
                            <a:srgbClr val="1F3863"/>
                          </a:solidFill>
                          <a:latin typeface="Arial"/>
                          <a:cs typeface="Arial"/>
                        </a:rPr>
                        <a:t>Срок</a:t>
                      </a:r>
                      <a:endParaRPr sz="1700">
                        <a:latin typeface="Arial"/>
                        <a:cs typeface="Arial"/>
                      </a:endParaRPr>
                    </a:p>
                    <a:p>
                      <a:pPr marL="1905" algn="ctr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700" b="1" spc="-10" dirty="0">
                          <a:solidFill>
                            <a:srgbClr val="1F3863"/>
                          </a:solidFill>
                          <a:latin typeface="Arial"/>
                          <a:cs typeface="Arial"/>
                        </a:rPr>
                        <a:t>исполнения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5890">
                        <a:lnSpc>
                          <a:spcPts val="1970"/>
                        </a:lnSpc>
                      </a:pPr>
                      <a:r>
                        <a:rPr sz="1700" b="1" spc="-10" dirty="0">
                          <a:solidFill>
                            <a:srgbClr val="1F3863"/>
                          </a:solidFill>
                          <a:latin typeface="Arial"/>
                          <a:cs typeface="Arial"/>
                        </a:rPr>
                        <a:t>Отметка</a:t>
                      </a:r>
                      <a:r>
                        <a:rPr sz="1700" b="1" spc="5" dirty="0">
                          <a:solidFill>
                            <a:srgbClr val="1F386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b="1" dirty="0">
                          <a:solidFill>
                            <a:srgbClr val="1F3863"/>
                          </a:solidFill>
                          <a:latin typeface="Arial"/>
                          <a:cs typeface="Arial"/>
                        </a:rPr>
                        <a:t>об</a:t>
                      </a:r>
                      <a:endParaRPr sz="1700">
                        <a:latin typeface="Arial"/>
                        <a:cs typeface="Arial"/>
                      </a:endParaRPr>
                    </a:p>
                    <a:p>
                      <a:pPr marL="96520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700" b="1" spc="-10" dirty="0">
                          <a:solidFill>
                            <a:srgbClr val="1F3863"/>
                          </a:solidFill>
                          <a:latin typeface="Arial"/>
                          <a:cs typeface="Arial"/>
                        </a:rPr>
                        <a:t>исполнении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93624">
                <a:tc gridSpan="4">
                  <a:txBody>
                    <a:bodyPr/>
                    <a:lstStyle/>
                    <a:p>
                      <a:pPr marL="4355465">
                        <a:lnSpc>
                          <a:spcPts val="1975"/>
                        </a:lnSpc>
                      </a:pPr>
                      <a:r>
                        <a:rPr sz="1700" b="1" spc="-5" dirty="0">
                          <a:solidFill>
                            <a:srgbClr val="1F3863"/>
                          </a:solidFill>
                          <a:latin typeface="Arial"/>
                          <a:cs typeface="Arial"/>
                        </a:rPr>
                        <a:t>3.</a:t>
                      </a:r>
                      <a:r>
                        <a:rPr sz="1700" b="1" spc="-10" dirty="0">
                          <a:solidFill>
                            <a:srgbClr val="1F386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b="1" spc="-5" dirty="0">
                          <a:solidFill>
                            <a:srgbClr val="1F3863"/>
                          </a:solidFill>
                          <a:latin typeface="Arial"/>
                          <a:cs typeface="Arial"/>
                        </a:rPr>
                        <a:t>Кадровое</a:t>
                      </a:r>
                      <a:r>
                        <a:rPr sz="1700" b="1" spc="-25" dirty="0">
                          <a:solidFill>
                            <a:srgbClr val="1F386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b="1" spc="-10" dirty="0">
                          <a:solidFill>
                            <a:srgbClr val="1F3863"/>
                          </a:solidFill>
                          <a:latin typeface="Arial"/>
                          <a:cs typeface="Arial"/>
                        </a:rPr>
                        <a:t>обеспечение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87121">
                <a:tc>
                  <a:txBody>
                    <a:bodyPr/>
                    <a:lstStyle/>
                    <a:p>
                      <a:pPr algn="ctr">
                        <a:lnSpc>
                          <a:spcPts val="1975"/>
                        </a:lnSpc>
                      </a:pPr>
                      <a:r>
                        <a:rPr sz="1700" spc="-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3.1</a:t>
                      </a:r>
                      <a:endParaRPr sz="1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975"/>
                        </a:lnSpc>
                      </a:pPr>
                      <a:r>
                        <a:rPr sz="1700" spc="-2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Изучить</a:t>
                      </a:r>
                      <a:r>
                        <a:rPr sz="1700" spc="29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2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образовательные</a:t>
                      </a:r>
                      <a:r>
                        <a:rPr sz="1700" spc="29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1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потребности</a:t>
                      </a:r>
                      <a:r>
                        <a:rPr sz="1700" spc="29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и</a:t>
                      </a:r>
                      <a:r>
                        <a:rPr sz="1700" spc="30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профессиональные</a:t>
                      </a:r>
                      <a:r>
                        <a:rPr sz="1700" spc="29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2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затруднения</a:t>
                      </a:r>
                      <a:endParaRPr sz="1700">
                        <a:latin typeface="Microsoft Sans Serif"/>
                        <a:cs typeface="Microsoft Sans Serif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700" spc="-2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педагогических</a:t>
                      </a:r>
                      <a:r>
                        <a:rPr sz="1700" spc="3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1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работников</a:t>
                      </a:r>
                      <a:r>
                        <a:rPr sz="1700" spc="2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6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ДОО</a:t>
                      </a:r>
                      <a:r>
                        <a:rPr sz="1700" spc="4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в</a:t>
                      </a:r>
                      <a:r>
                        <a:rPr sz="1700" spc="1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условиях</a:t>
                      </a:r>
                      <a:r>
                        <a:rPr sz="1700" spc="4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1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внедрения</a:t>
                      </a:r>
                      <a:r>
                        <a:rPr sz="1700" spc="3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5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ФОП</a:t>
                      </a:r>
                      <a:r>
                        <a:rPr sz="1700" spc="2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6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ДО.</a:t>
                      </a:r>
                      <a:endParaRPr sz="1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ts val="1975"/>
                        </a:lnSpc>
                      </a:pPr>
                      <a:r>
                        <a:rPr sz="170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февраль</a:t>
                      </a:r>
                      <a:r>
                        <a:rPr sz="1700" spc="-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44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–</a:t>
                      </a:r>
                      <a:r>
                        <a:rPr sz="1700" spc="1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2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март</a:t>
                      </a:r>
                      <a:endParaRPr sz="1700">
                        <a:latin typeface="Microsoft Sans Serif"/>
                        <a:cs typeface="Microsoft Sans Serif"/>
                      </a:endParaRPr>
                    </a:p>
                    <a:p>
                      <a:pPr marL="6921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700" spc="-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2023</a:t>
                      </a:r>
                      <a:r>
                        <a:rPr sz="1700" spc="-1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22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г.</a:t>
                      </a:r>
                      <a:endParaRPr sz="1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97180">
                        <a:lnSpc>
                          <a:spcPts val="1975"/>
                        </a:lnSpc>
                      </a:pPr>
                      <a:r>
                        <a:rPr sz="1700" spc="-1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да/нет</a:t>
                      </a:r>
                      <a:endParaRPr sz="1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87120">
                <a:tc>
                  <a:txBody>
                    <a:bodyPr/>
                    <a:lstStyle/>
                    <a:p>
                      <a:pPr algn="ctr">
                        <a:lnSpc>
                          <a:spcPts val="1975"/>
                        </a:lnSpc>
                      </a:pPr>
                      <a:r>
                        <a:rPr sz="1700" spc="-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3.2</a:t>
                      </a:r>
                      <a:endParaRPr sz="1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975"/>
                        </a:lnSpc>
                        <a:tabLst>
                          <a:tab pos="1565275" algn="l"/>
                          <a:tab pos="2497455" algn="l"/>
                          <a:tab pos="4105910" algn="l"/>
                          <a:tab pos="6014085" algn="l"/>
                        </a:tabLst>
                      </a:pPr>
                      <a:r>
                        <a:rPr sz="1700" spc="-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Составить	план	повышения	</a:t>
                      </a:r>
                      <a:r>
                        <a:rPr sz="1700" spc="-2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квалификации	(переподготовки)</a:t>
                      </a:r>
                      <a:endParaRPr sz="1700">
                        <a:latin typeface="Microsoft Sans Serif"/>
                        <a:cs typeface="Microsoft Sans Serif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700" spc="-2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педагогических</a:t>
                      </a:r>
                      <a:r>
                        <a:rPr sz="1700" spc="3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1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работников</a:t>
                      </a:r>
                      <a:r>
                        <a:rPr sz="1700" spc="3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1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по</a:t>
                      </a:r>
                      <a:r>
                        <a:rPr sz="1700" spc="3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1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введению</a:t>
                      </a:r>
                      <a:r>
                        <a:rPr sz="1700" spc="3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5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ФОП</a:t>
                      </a:r>
                      <a:r>
                        <a:rPr sz="1700" spc="2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8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ДО</a:t>
                      </a:r>
                      <a:r>
                        <a:rPr sz="1700" spc="1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в</a:t>
                      </a:r>
                      <a:r>
                        <a:rPr sz="1700" spc="3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5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ДОО.</a:t>
                      </a:r>
                      <a:endParaRPr sz="1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ts val="1975"/>
                        </a:lnSpc>
                      </a:pPr>
                      <a:r>
                        <a:rPr sz="170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февраль</a:t>
                      </a:r>
                      <a:r>
                        <a:rPr sz="1700" spc="-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44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–</a:t>
                      </a:r>
                      <a:r>
                        <a:rPr sz="1700" spc="1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2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март</a:t>
                      </a:r>
                      <a:endParaRPr sz="1700">
                        <a:latin typeface="Microsoft Sans Serif"/>
                        <a:cs typeface="Microsoft Sans Serif"/>
                      </a:endParaRPr>
                    </a:p>
                    <a:p>
                      <a:pPr marL="69215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70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2023</a:t>
                      </a:r>
                      <a:r>
                        <a:rPr sz="1700" spc="-2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22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г.</a:t>
                      </a:r>
                      <a:endParaRPr sz="1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97180">
                        <a:lnSpc>
                          <a:spcPts val="1975"/>
                        </a:lnSpc>
                      </a:pPr>
                      <a:r>
                        <a:rPr sz="1700" spc="-1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да/нет</a:t>
                      </a:r>
                      <a:endParaRPr sz="1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93624">
                <a:tc gridSpan="4">
                  <a:txBody>
                    <a:bodyPr/>
                    <a:lstStyle/>
                    <a:p>
                      <a:pPr marL="4240530">
                        <a:lnSpc>
                          <a:spcPts val="1975"/>
                        </a:lnSpc>
                      </a:pPr>
                      <a:r>
                        <a:rPr sz="1700" b="1" spc="-5" dirty="0">
                          <a:solidFill>
                            <a:srgbClr val="1F3863"/>
                          </a:solidFill>
                          <a:latin typeface="Arial"/>
                          <a:cs typeface="Arial"/>
                        </a:rPr>
                        <a:t>4.</a:t>
                      </a:r>
                      <a:r>
                        <a:rPr sz="1700" b="1" spc="-25" dirty="0">
                          <a:solidFill>
                            <a:srgbClr val="1F386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b="1" spc="-10" dirty="0">
                          <a:solidFill>
                            <a:srgbClr val="1F3863"/>
                          </a:solidFill>
                          <a:latin typeface="Arial"/>
                          <a:cs typeface="Arial"/>
                        </a:rPr>
                        <a:t>Методическое</a:t>
                      </a:r>
                      <a:r>
                        <a:rPr sz="1700" b="1" spc="5" dirty="0">
                          <a:solidFill>
                            <a:srgbClr val="1F386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b="1" spc="-5" dirty="0">
                          <a:solidFill>
                            <a:srgbClr val="1F3863"/>
                          </a:solidFill>
                          <a:latin typeface="Arial"/>
                          <a:cs typeface="Arial"/>
                        </a:rPr>
                        <a:t>обеспечение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74167">
                <a:tc>
                  <a:txBody>
                    <a:bodyPr/>
                    <a:lstStyle/>
                    <a:p>
                      <a:pPr algn="ctr">
                        <a:lnSpc>
                          <a:spcPts val="1975"/>
                        </a:lnSpc>
                      </a:pPr>
                      <a:r>
                        <a:rPr sz="1700" spc="-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4.1</a:t>
                      </a:r>
                      <a:endParaRPr sz="1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975"/>
                        </a:lnSpc>
                      </a:pPr>
                      <a:r>
                        <a:rPr sz="170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Внести</a:t>
                      </a:r>
                      <a:r>
                        <a:rPr sz="1700" spc="17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в</a:t>
                      </a:r>
                      <a:r>
                        <a:rPr sz="1700" spc="17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план</a:t>
                      </a:r>
                      <a:r>
                        <a:rPr sz="1700" spc="17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2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методической</a:t>
                      </a:r>
                      <a:r>
                        <a:rPr sz="1700" spc="19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1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работы</a:t>
                      </a:r>
                      <a:r>
                        <a:rPr sz="1700" spc="17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6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ДОО</a:t>
                      </a:r>
                      <a:r>
                        <a:rPr sz="1700" spc="18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1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мероприятия</a:t>
                      </a:r>
                      <a:r>
                        <a:rPr sz="1700" spc="17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1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по</a:t>
                      </a:r>
                      <a:r>
                        <a:rPr sz="1700" spc="18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2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методическому</a:t>
                      </a:r>
                      <a:endParaRPr sz="1700">
                        <a:latin typeface="Microsoft Sans Serif"/>
                        <a:cs typeface="Microsoft Sans Serif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700" spc="-1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обеспечению</a:t>
                      </a:r>
                      <a:r>
                        <a:rPr sz="1700" spc="3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1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внедрения</a:t>
                      </a:r>
                      <a:r>
                        <a:rPr sz="1700" spc="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5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ФОП</a:t>
                      </a:r>
                      <a:r>
                        <a:rPr sz="1700" spc="1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8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ДО</a:t>
                      </a:r>
                      <a:endParaRPr sz="1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ts val="1975"/>
                        </a:lnSpc>
                      </a:pPr>
                      <a:r>
                        <a:rPr sz="1700" spc="-1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январь-</a:t>
                      </a:r>
                      <a:endParaRPr sz="1700">
                        <a:latin typeface="Microsoft Sans Serif"/>
                        <a:cs typeface="Microsoft Sans Serif"/>
                      </a:endParaRPr>
                    </a:p>
                    <a:p>
                      <a:pPr marL="6921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70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февраль</a:t>
                      </a:r>
                      <a:r>
                        <a:rPr sz="1700" spc="-1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2023</a:t>
                      </a:r>
                      <a:r>
                        <a:rPr sz="1700" spc="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22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г.</a:t>
                      </a:r>
                      <a:endParaRPr sz="1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97180">
                        <a:lnSpc>
                          <a:spcPts val="1975"/>
                        </a:lnSpc>
                      </a:pPr>
                      <a:r>
                        <a:rPr sz="1700" spc="-1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да/нет</a:t>
                      </a:r>
                      <a:endParaRPr sz="1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574166">
                <a:tc>
                  <a:txBody>
                    <a:bodyPr/>
                    <a:lstStyle/>
                    <a:p>
                      <a:pPr algn="ctr">
                        <a:lnSpc>
                          <a:spcPts val="1980"/>
                        </a:lnSpc>
                      </a:pPr>
                      <a:r>
                        <a:rPr sz="1700" spc="-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4.2</a:t>
                      </a:r>
                      <a:endParaRPr sz="1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980"/>
                        </a:lnSpc>
                        <a:tabLst>
                          <a:tab pos="2012950" algn="l"/>
                          <a:tab pos="2708275" algn="l"/>
                          <a:tab pos="4305300" algn="l"/>
                          <a:tab pos="5612130" algn="l"/>
                          <a:tab pos="6193790" algn="l"/>
                        </a:tabLst>
                      </a:pPr>
                      <a:r>
                        <a:rPr sz="1700" spc="-2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Скорректировать	</a:t>
                      </a:r>
                      <a:r>
                        <a:rPr sz="170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план	</a:t>
                      </a:r>
                      <a:r>
                        <a:rPr sz="1700" spc="-2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методических	</a:t>
                      </a:r>
                      <a:r>
                        <a:rPr sz="1700" spc="-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семинаров	</a:t>
                      </a:r>
                      <a:r>
                        <a:rPr sz="1700" spc="1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для	</a:t>
                      </a:r>
                      <a:r>
                        <a:rPr sz="1700" spc="-2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педагогических</a:t>
                      </a:r>
                      <a:endParaRPr sz="1700">
                        <a:latin typeface="Microsoft Sans Serif"/>
                        <a:cs typeface="Microsoft Sans Serif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700" spc="-1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работников</a:t>
                      </a:r>
                      <a:r>
                        <a:rPr sz="1700" spc="1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6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ДОО</a:t>
                      </a:r>
                      <a:r>
                        <a:rPr sz="1700" spc="3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1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по</a:t>
                      </a:r>
                      <a:r>
                        <a:rPr sz="1700" spc="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1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внедрению</a:t>
                      </a:r>
                      <a:r>
                        <a:rPr sz="1700" spc="2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5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ФОП</a:t>
                      </a:r>
                      <a:r>
                        <a:rPr sz="1700" spc="1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9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ДО</a:t>
                      </a:r>
                      <a:endParaRPr sz="1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ts val="1980"/>
                        </a:lnSpc>
                      </a:pPr>
                      <a:r>
                        <a:rPr sz="1700" spc="-1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январь-март</a:t>
                      </a:r>
                      <a:endParaRPr sz="1700">
                        <a:latin typeface="Microsoft Sans Serif"/>
                        <a:cs typeface="Microsoft Sans Serif"/>
                      </a:endParaRPr>
                    </a:p>
                    <a:p>
                      <a:pPr marL="69215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70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2023</a:t>
                      </a:r>
                      <a:r>
                        <a:rPr sz="1700" spc="-2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22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г.</a:t>
                      </a:r>
                      <a:endParaRPr sz="1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97180">
                        <a:lnSpc>
                          <a:spcPts val="1980"/>
                        </a:lnSpc>
                      </a:pPr>
                      <a:r>
                        <a:rPr sz="1700" spc="-1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да/нет</a:t>
                      </a:r>
                      <a:endParaRPr sz="1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574167">
                <a:tc>
                  <a:txBody>
                    <a:bodyPr/>
                    <a:lstStyle/>
                    <a:p>
                      <a:pPr algn="ctr">
                        <a:lnSpc>
                          <a:spcPts val="1980"/>
                        </a:lnSpc>
                      </a:pPr>
                      <a:r>
                        <a:rPr sz="1700" spc="-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4.3</a:t>
                      </a:r>
                      <a:endParaRPr sz="1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980"/>
                        </a:lnSpc>
                        <a:tabLst>
                          <a:tab pos="1604645" algn="l"/>
                          <a:tab pos="2860675" algn="l"/>
                          <a:tab pos="4970145" algn="l"/>
                          <a:tab pos="6648450" algn="l"/>
                        </a:tabLst>
                      </a:pPr>
                      <a:r>
                        <a:rPr sz="1700" spc="-2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Разработать	</a:t>
                      </a:r>
                      <a:r>
                        <a:rPr sz="1700" spc="-3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механизм	</a:t>
                      </a:r>
                      <a:r>
                        <a:rPr sz="1700" spc="-2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консультационной	</a:t>
                      </a:r>
                      <a:r>
                        <a:rPr sz="1700" spc="-2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методической	</a:t>
                      </a:r>
                      <a:r>
                        <a:rPr sz="1700" spc="-3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поддержки</a:t>
                      </a:r>
                      <a:endParaRPr sz="1700">
                        <a:latin typeface="Microsoft Sans Serif"/>
                        <a:cs typeface="Microsoft Sans Serif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700" spc="-2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педагогов</a:t>
                      </a:r>
                      <a:r>
                        <a:rPr sz="1700" spc="1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6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ДОО</a:t>
                      </a:r>
                      <a:r>
                        <a:rPr sz="1700" spc="3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1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по</a:t>
                      </a:r>
                      <a:r>
                        <a:rPr sz="1700" spc="2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1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вопросам</a:t>
                      </a:r>
                      <a:r>
                        <a:rPr sz="1700" spc="4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1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реализации</a:t>
                      </a:r>
                      <a:r>
                        <a:rPr sz="1700" spc="2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5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ФОП</a:t>
                      </a:r>
                      <a:r>
                        <a:rPr sz="1700" spc="1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9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ДО</a:t>
                      </a:r>
                      <a:endParaRPr sz="1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ts val="1980"/>
                        </a:lnSpc>
                      </a:pPr>
                      <a:r>
                        <a:rPr sz="170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в </a:t>
                      </a:r>
                      <a:r>
                        <a:rPr sz="1700" spc="-2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течении</a:t>
                      </a:r>
                      <a:r>
                        <a:rPr sz="1700" spc="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2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всего</a:t>
                      </a:r>
                      <a:endParaRPr sz="1700">
                        <a:latin typeface="Microsoft Sans Serif"/>
                        <a:cs typeface="Microsoft Sans Serif"/>
                      </a:endParaRPr>
                    </a:p>
                    <a:p>
                      <a:pPr marL="69215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700" spc="-1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периода</a:t>
                      </a:r>
                      <a:endParaRPr sz="1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97180">
                        <a:lnSpc>
                          <a:spcPts val="1980"/>
                        </a:lnSpc>
                      </a:pPr>
                      <a:r>
                        <a:rPr sz="1700" spc="-1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да/нет</a:t>
                      </a:r>
                      <a:endParaRPr sz="1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64489">
                <a:tc>
                  <a:txBody>
                    <a:bodyPr/>
                    <a:lstStyle/>
                    <a:p>
                      <a:pPr algn="ctr">
                        <a:lnSpc>
                          <a:spcPts val="1980"/>
                        </a:lnSpc>
                      </a:pPr>
                      <a:r>
                        <a:rPr sz="1700" spc="-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4.4</a:t>
                      </a:r>
                      <a:endParaRPr sz="1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980"/>
                        </a:lnSpc>
                      </a:pPr>
                      <a:r>
                        <a:rPr sz="1700" spc="-2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Создать</a:t>
                      </a:r>
                      <a:r>
                        <a:rPr sz="1700" spc="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2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творческие</a:t>
                      </a:r>
                      <a:r>
                        <a:rPr sz="1700" spc="2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2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группы</a:t>
                      </a:r>
                      <a:r>
                        <a:rPr sz="1700" spc="6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1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по</a:t>
                      </a:r>
                      <a:r>
                        <a:rPr sz="1700" spc="1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1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работе</a:t>
                      </a:r>
                      <a:r>
                        <a:rPr sz="1700" spc="4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с</a:t>
                      </a:r>
                      <a:r>
                        <a:rPr sz="1700" spc="1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1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дефицитами</a:t>
                      </a:r>
                      <a:r>
                        <a:rPr sz="1700" spc="3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и</a:t>
                      </a:r>
                      <a:r>
                        <a:rPr sz="1700" spc="1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2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рисками</a:t>
                      </a:r>
                      <a:endParaRPr sz="1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80669">
                <a:tc gridSpan="4">
                  <a:txBody>
                    <a:bodyPr/>
                    <a:lstStyle/>
                    <a:p>
                      <a:pPr marL="3862704">
                        <a:lnSpc>
                          <a:spcPts val="1980"/>
                        </a:lnSpc>
                        <a:tabLst>
                          <a:tab pos="4204970" algn="l"/>
                        </a:tabLst>
                      </a:pPr>
                      <a:r>
                        <a:rPr sz="1700" b="1" dirty="0">
                          <a:solidFill>
                            <a:srgbClr val="1F3863"/>
                          </a:solidFill>
                          <a:latin typeface="Arial"/>
                          <a:cs typeface="Arial"/>
                        </a:rPr>
                        <a:t>1.	</a:t>
                      </a:r>
                      <a:r>
                        <a:rPr sz="1700" b="1" spc="-10" dirty="0">
                          <a:solidFill>
                            <a:srgbClr val="1F3863"/>
                          </a:solidFill>
                          <a:latin typeface="Arial"/>
                          <a:cs typeface="Arial"/>
                        </a:rPr>
                        <a:t>Информационное</a:t>
                      </a:r>
                      <a:r>
                        <a:rPr sz="1700" b="1" spc="-5" dirty="0">
                          <a:solidFill>
                            <a:srgbClr val="1F386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b="1" spc="-10" dirty="0">
                          <a:solidFill>
                            <a:srgbClr val="1F3863"/>
                          </a:solidFill>
                          <a:latin typeface="Arial"/>
                          <a:cs typeface="Arial"/>
                        </a:rPr>
                        <a:t>обеспечение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867689">
                <a:tc>
                  <a:txBody>
                    <a:bodyPr/>
                    <a:lstStyle/>
                    <a:p>
                      <a:pPr algn="ctr">
                        <a:lnSpc>
                          <a:spcPts val="1980"/>
                        </a:lnSpc>
                      </a:pPr>
                      <a:r>
                        <a:rPr sz="1700" spc="-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5.1</a:t>
                      </a:r>
                      <a:endParaRPr sz="1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980"/>
                        </a:lnSpc>
                        <a:tabLst>
                          <a:tab pos="1243330" algn="l"/>
                          <a:tab pos="2152015" algn="l"/>
                          <a:tab pos="2610485" algn="l"/>
                          <a:tab pos="4636135" algn="l"/>
                          <a:tab pos="5974715" algn="l"/>
                        </a:tabLst>
                      </a:pPr>
                      <a:r>
                        <a:rPr sz="1700" spc="-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Провести	работу	</a:t>
                      </a:r>
                      <a:r>
                        <a:rPr sz="1700" spc="-1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по	информированию	</a:t>
                      </a:r>
                      <a:r>
                        <a:rPr sz="1700" spc="-1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участников	образовательных</a:t>
                      </a:r>
                      <a:endParaRPr sz="1700">
                        <a:latin typeface="Microsoft Sans Serif"/>
                        <a:cs typeface="Microsoft Sans Serif"/>
                      </a:endParaRPr>
                    </a:p>
                    <a:p>
                      <a:pPr marL="68580" marR="60960">
                        <a:lnSpc>
                          <a:spcPct val="107100"/>
                        </a:lnSpc>
                      </a:pPr>
                      <a:r>
                        <a:rPr sz="1700" spc="-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отношений</a:t>
                      </a:r>
                      <a:r>
                        <a:rPr sz="1700" spc="4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о</a:t>
                      </a:r>
                      <a:r>
                        <a:rPr sz="1700" spc="5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5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ФОП</a:t>
                      </a:r>
                      <a:r>
                        <a:rPr sz="1700" spc="9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8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ДО</a:t>
                      </a:r>
                      <a:r>
                        <a:rPr sz="1700" spc="12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(в</a:t>
                      </a:r>
                      <a:r>
                        <a:rPr sz="1700" spc="4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2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том</a:t>
                      </a:r>
                      <a:r>
                        <a:rPr sz="1700" spc="7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числе</a:t>
                      </a:r>
                      <a:r>
                        <a:rPr sz="1700" spc="4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1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разместить</a:t>
                      </a:r>
                      <a:r>
                        <a:rPr sz="1700" spc="5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информацию</a:t>
                      </a:r>
                      <a:r>
                        <a:rPr sz="1700" spc="5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на</a:t>
                      </a:r>
                      <a:r>
                        <a:rPr sz="1700" spc="49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сайте </a:t>
                      </a:r>
                      <a:r>
                        <a:rPr sz="1700" spc="-44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4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ДОО)</a:t>
                      </a:r>
                      <a:r>
                        <a:rPr sz="1700" spc="1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и</a:t>
                      </a:r>
                      <a:r>
                        <a:rPr sz="1700" spc="2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1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обеспечить</a:t>
                      </a:r>
                      <a:r>
                        <a:rPr sz="1700" spc="3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1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отчетность</a:t>
                      </a:r>
                      <a:endParaRPr sz="1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ts val="1980"/>
                        </a:lnSpc>
                      </a:pPr>
                      <a:r>
                        <a:rPr sz="1700" spc="-1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январь-август</a:t>
                      </a:r>
                      <a:endParaRPr sz="1700">
                        <a:latin typeface="Microsoft Sans Serif"/>
                        <a:cs typeface="Microsoft Sans Serif"/>
                      </a:endParaRPr>
                    </a:p>
                    <a:p>
                      <a:pPr marL="6921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70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2023</a:t>
                      </a:r>
                      <a:r>
                        <a:rPr sz="1700" spc="-2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22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г.</a:t>
                      </a:r>
                      <a:endParaRPr sz="1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97180">
                        <a:lnSpc>
                          <a:spcPts val="1980"/>
                        </a:lnSpc>
                      </a:pPr>
                      <a:r>
                        <a:rPr sz="1700" spc="-1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да/нет</a:t>
                      </a:r>
                      <a:endParaRPr sz="1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743377">
                <a:tc>
                  <a:txBody>
                    <a:bodyPr/>
                    <a:lstStyle/>
                    <a:p>
                      <a:pPr algn="ctr">
                        <a:lnSpc>
                          <a:spcPts val="1980"/>
                        </a:lnSpc>
                      </a:pPr>
                      <a:r>
                        <a:rPr sz="1700" spc="-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5.2</a:t>
                      </a:r>
                      <a:endParaRPr sz="1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980"/>
                        </a:lnSpc>
                        <a:tabLst>
                          <a:tab pos="1626235" algn="l"/>
                          <a:tab pos="3566160" algn="l"/>
                          <a:tab pos="5122545" algn="l"/>
                          <a:tab pos="6966584" algn="l"/>
                          <a:tab pos="7266940" algn="l"/>
                        </a:tabLst>
                      </a:pPr>
                      <a:r>
                        <a:rPr sz="1700" spc="-2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Организовать	</a:t>
                      </a:r>
                      <a:r>
                        <a:rPr sz="1700" spc="-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информирование	</a:t>
                      </a:r>
                      <a:r>
                        <a:rPr sz="1700" spc="-2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родительской	</a:t>
                      </a:r>
                      <a:r>
                        <a:rPr sz="1700" spc="-1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общественности	</a:t>
                      </a:r>
                      <a:r>
                        <a:rPr sz="170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о	</a:t>
                      </a:r>
                      <a:r>
                        <a:rPr sz="1700" spc="-2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ходе</a:t>
                      </a:r>
                      <a:endParaRPr sz="1700">
                        <a:latin typeface="Microsoft Sans Serif"/>
                        <a:cs typeface="Microsoft Sans Serif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700" spc="-1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внедрения</a:t>
                      </a:r>
                      <a:r>
                        <a:rPr sz="1700" spc="3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5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ФОП</a:t>
                      </a:r>
                      <a:r>
                        <a:rPr sz="1700" spc="1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8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ДО</a:t>
                      </a:r>
                      <a:r>
                        <a:rPr sz="1700" spc="2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(в</a:t>
                      </a:r>
                      <a:r>
                        <a:rPr sz="1700" spc="1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2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том</a:t>
                      </a:r>
                      <a:r>
                        <a:rPr sz="1700" spc="3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числе</a:t>
                      </a:r>
                      <a:r>
                        <a:rPr sz="1700" spc="1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2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разместить</a:t>
                      </a:r>
                      <a:r>
                        <a:rPr sz="1700" spc="2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информацию</a:t>
                      </a:r>
                      <a:r>
                        <a:rPr sz="1700" spc="3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на</a:t>
                      </a:r>
                      <a:r>
                        <a:rPr sz="1700" spc="2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сайте</a:t>
                      </a:r>
                      <a:r>
                        <a:rPr sz="1700" spc="2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4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ДОО)</a:t>
                      </a:r>
                      <a:endParaRPr sz="1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ts val="1980"/>
                        </a:lnSpc>
                      </a:pPr>
                      <a:r>
                        <a:rPr sz="170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в</a:t>
                      </a:r>
                      <a:r>
                        <a:rPr sz="1700" spc="-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2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течении</a:t>
                      </a:r>
                      <a:r>
                        <a:rPr sz="1700" spc="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4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2023г.</a:t>
                      </a:r>
                      <a:endParaRPr sz="1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97180">
                        <a:lnSpc>
                          <a:spcPts val="1980"/>
                        </a:lnSpc>
                      </a:pPr>
                      <a:r>
                        <a:rPr sz="1700" spc="-1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да/нет</a:t>
                      </a:r>
                      <a:endParaRPr sz="1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31</TotalTime>
  <Words>1318</Words>
  <Application>Microsoft Office PowerPoint</Application>
  <PresentationFormat>Произвольный</PresentationFormat>
  <Paragraphs>355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Апекс</vt:lpstr>
      <vt:lpstr>ФОП ДО  и ее внедрение в образовательную практику</vt:lpstr>
      <vt:lpstr>Слайд 2</vt:lpstr>
      <vt:lpstr>Слайд 3</vt:lpstr>
      <vt:lpstr>Единое образовательное  пространство</vt:lpstr>
      <vt:lpstr>ФОП ДО</vt:lpstr>
      <vt:lpstr>Единое образовательное  пространство</vt:lpstr>
      <vt:lpstr>Федеральная программа представляет  собой учебно-методическую документацию.  В состав ОП ДОО, на ее основе входят:</vt:lpstr>
      <vt:lpstr>Единое образовательное  пространство</vt:lpstr>
      <vt:lpstr>Единое образовательное  пространство</vt:lpstr>
      <vt:lpstr>ФОП ДО</vt:lpstr>
      <vt:lpstr>ФГОС ДО + ФОП ДО</vt:lpstr>
      <vt:lpstr>в зависимости:</vt:lpstr>
      <vt:lpstr>СХОДСТВО</vt:lpstr>
      <vt:lpstr>Слайд 14</vt:lpstr>
      <vt:lpstr>Актуальность приведения ООП ДО  в ДОО в соответствии с ФОП ДО с  учетом изменений, внесенных в  ФГОС ДО</vt:lpstr>
      <vt:lpstr>Чек лист по подготовке ДОО к введению ФОП ДО</vt:lpstr>
      <vt:lpstr>Чек лист по подготовке ДОО к введению ФОП ДО</vt:lpstr>
      <vt:lpstr>Чек лист по подготовке ДОО к введению ФОП ДО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Zver</cp:lastModifiedBy>
  <cp:revision>6</cp:revision>
  <dcterms:created xsi:type="dcterms:W3CDTF">2023-06-29T06:41:36Z</dcterms:created>
  <dcterms:modified xsi:type="dcterms:W3CDTF">2023-11-21T07:04:35Z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2023-02-27T00:00:00Z</vt:filetime>
  </property>
  <property fmtid="{D5CDD505-2E9C-101B-9397-08002B2CF9AE}" pid="3" name="Creator">
    <vt:lpwstr>Microsoft® PowerPoint® 2010</vt:lpwstr>
  </property>
  <property fmtid="{D5CDD505-2E9C-101B-9397-08002B2CF9AE}" pid="4" name="LastSaved">
    <vt:filetime>2023-06-29T00:00:00Z</vt:filetime>
  </property>
</Properties>
</file>